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1122" r:id="rId2"/>
    <p:sldId id="257" r:id="rId3"/>
    <p:sldId id="260" r:id="rId4"/>
    <p:sldId id="1127" r:id="rId5"/>
    <p:sldId id="1123" r:id="rId6"/>
    <p:sldId id="1124" r:id="rId7"/>
    <p:sldId id="1117" r:id="rId8"/>
    <p:sldId id="1125" r:id="rId9"/>
    <p:sldId id="1118" r:id="rId10"/>
    <p:sldId id="1128" r:id="rId11"/>
    <p:sldId id="1129" r:id="rId12"/>
    <p:sldId id="113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6845BE-D64F-02B8-AACF-C192F5E7CD39}" name="Ala'a Al-Habashna" initials="AAH" userId="S::AlaaAlHabashna@cmail.carleton.ca::1c4d26e6-a8a6-473d-b46e-ef94bab1c05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9480" autoAdjust="0"/>
  </p:normalViewPr>
  <p:slideViewPr>
    <p:cSldViewPr snapToGrid="0">
      <p:cViewPr varScale="1">
        <p:scale>
          <a:sx n="154" d="100"/>
          <a:sy n="154" d="100"/>
        </p:scale>
        <p:origin x="504" y="14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14751-6D38-444C-B5E7-02D4B41657B1}"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FB35F-51F3-4CE4-A36F-CD5237D82F77}" type="slidenum">
              <a:rPr lang="en-US" smtClean="0"/>
              <a:t>‹#›</a:t>
            </a:fld>
            <a:endParaRPr lang="en-US"/>
          </a:p>
        </p:txBody>
      </p:sp>
    </p:spTree>
    <p:extLst>
      <p:ext uri="{BB962C8B-B14F-4D97-AF65-F5344CB8AC3E}">
        <p14:creationId xmlns:p14="http://schemas.microsoft.com/office/powerpoint/2010/main" val="195937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8FB35F-51F3-4CE4-A36F-CD5237D82F77}" type="slidenum">
              <a:rPr lang="en-US" smtClean="0"/>
              <a:t>1</a:t>
            </a:fld>
            <a:endParaRPr lang="en-US"/>
          </a:p>
        </p:txBody>
      </p:sp>
    </p:spTree>
    <p:extLst>
      <p:ext uri="{BB962C8B-B14F-4D97-AF65-F5344CB8AC3E}">
        <p14:creationId xmlns:p14="http://schemas.microsoft.com/office/powerpoint/2010/main" val="2689589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Roman"/>
              </a:rPr>
              <a:t>The task of reinforcement learning is usually modeled as a Markov Decision Process (MDP) </a:t>
            </a:r>
            <a:r>
              <a:rPr lang="en-US" sz="1800" b="0" i="0" u="none" strike="noStrike" baseline="0" dirty="0">
                <a:latin typeface="Times-Roman"/>
              </a:rPr>
              <a:t>(however, state space, explicit transition probability and reward function are not necessarily required)</a:t>
            </a:r>
          </a:p>
          <a:p>
            <a:pPr marL="0" indent="0" algn="l">
              <a:buFontTx/>
              <a:buNone/>
            </a:pPr>
            <a:endParaRPr lang="en-US" sz="1800" b="0" i="0" u="none" strike="noStrike" baseline="0" dirty="0">
              <a:latin typeface="BemboMTPro-Regular"/>
            </a:endParaRPr>
          </a:p>
          <a:p>
            <a:pPr marL="285750" indent="-285750" algn="l">
              <a:buFontTx/>
              <a:buChar char="-"/>
            </a:pPr>
            <a:r>
              <a:rPr lang="en-US" sz="1800" b="1" i="0" u="none" strike="noStrike" baseline="0" dirty="0">
                <a:latin typeface="BemboMTPro-Regular"/>
              </a:rPr>
              <a:t>A policy Pi maps a state ton action </a:t>
            </a:r>
            <a:r>
              <a:rPr lang="en-US" sz="1800" b="1" i="0" u="none" strike="noStrike" baseline="0" dirty="0" err="1">
                <a:latin typeface="BemboMTPro-Regular"/>
              </a:rPr>
              <a:t>a~Pi</a:t>
            </a:r>
            <a:r>
              <a:rPr lang="en-US" sz="1800" b="1" i="0" u="none" strike="noStrike" baseline="0" dirty="0">
                <a:latin typeface="BemboMTPro-Regular"/>
              </a:rPr>
              <a:t>(s)</a:t>
            </a:r>
          </a:p>
          <a:p>
            <a:pPr marL="285750" indent="-285750" algn="l">
              <a:buFontTx/>
              <a:buChar char="-"/>
            </a:pPr>
            <a:endParaRPr lang="en-US" sz="1800" b="1" i="0" u="none" strike="noStrike" baseline="0" dirty="0">
              <a:latin typeface="BemboMTPro-Regular"/>
            </a:endParaRPr>
          </a:p>
          <a:p>
            <a:pPr marL="285750" indent="-285750" algn="l">
              <a:buFontTx/>
              <a:buChar char="-"/>
            </a:pPr>
            <a:r>
              <a:rPr lang="en-US" sz="1800" b="1" i="0" u="none" strike="noStrike" baseline="0" dirty="0">
                <a:latin typeface="BemboMTPro-Regular"/>
              </a:rPr>
              <a:t>Gamma is the discount factor and has a value between </a:t>
            </a:r>
            <a:r>
              <a:rPr lang="en-US" sz="1800" b="1" i="0" u="none" strike="noStrike" baseline="0" dirty="0">
                <a:latin typeface="CMR10"/>
              </a:rPr>
              <a:t>[0</a:t>
            </a:r>
            <a:r>
              <a:rPr lang="en-US" sz="1800" b="1" i="0" u="none" strike="noStrike" baseline="0" dirty="0">
                <a:latin typeface="CMMI10"/>
              </a:rPr>
              <a:t>; </a:t>
            </a:r>
            <a:r>
              <a:rPr lang="en-US" sz="1800" b="1" i="0" u="none" strike="noStrike" baseline="0" dirty="0">
                <a:latin typeface="CMR10"/>
              </a:rPr>
              <a:t>1] </a:t>
            </a:r>
          </a:p>
          <a:p>
            <a:pPr marL="285750" indent="-285750" algn="l">
              <a:buFontTx/>
              <a:buChar char="-"/>
            </a:pPr>
            <a:endParaRPr lang="en-US" sz="1800" b="1" i="0" u="none" strike="noStrike" baseline="0" dirty="0">
              <a:latin typeface="CMR10"/>
            </a:endParaRPr>
          </a:p>
          <a:p>
            <a:pPr marL="285750" indent="-285750" algn="l">
              <a:buFontTx/>
              <a:buChar char="-"/>
            </a:pPr>
            <a:r>
              <a:rPr lang="en-US" sz="1800" b="1" i="0" u="none" strike="noStrike" baseline="0" dirty="0">
                <a:latin typeface="CMR10"/>
              </a:rPr>
              <a:t>Long-term cum discounted reward, which is expected value of R for the policy Pi over all time steps.  </a:t>
            </a:r>
          </a:p>
          <a:p>
            <a:pPr marL="285750" indent="-285750" algn="l">
              <a:buFontTx/>
              <a:buChar char="-"/>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i="0" u="none" strike="noStrike" baseline="0" dirty="0">
                <a:latin typeface="BemboMTPro-Regular"/>
              </a:rPr>
              <a:t>The larger gamma , the more weight is given to rewards in future time steps: the objective becomes more “farsighted.” If </a:t>
            </a:r>
            <a:r>
              <a:rPr lang="en-US" sz="1800" b="1" i="0" u="none" strike="noStrike" baseline="0" dirty="0">
                <a:latin typeface="CMMI10"/>
              </a:rPr>
              <a:t> </a:t>
            </a:r>
            <a:r>
              <a:rPr lang="en-US" sz="1800" b="1" i="0" u="none" strike="noStrike" baseline="0" dirty="0">
                <a:latin typeface="CMR10"/>
              </a:rPr>
              <a:t>= 1</a:t>
            </a:r>
            <a:r>
              <a:rPr lang="en-US" sz="1800" b="1" i="0" u="none" strike="noStrike" baseline="0" dirty="0">
                <a:latin typeface="BemboMTPro-Regular"/>
              </a:rPr>
              <a:t>, </a:t>
            </a:r>
            <a:r>
              <a:rPr lang="en-US" sz="1800" b="0" i="0" u="none" strike="noStrike" baseline="0" dirty="0">
                <a:latin typeface="BemboMTPro-Regular"/>
              </a:rPr>
              <a:t>rewards from every time step are weighted equally.</a:t>
            </a:r>
            <a:endParaRPr lang="en-CA"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1" i="0" u="none" strike="noStrike" baseline="0" dirty="0">
              <a:latin typeface="CMR10"/>
            </a:endParaRPr>
          </a:p>
          <a:p>
            <a:pPr marL="0" indent="0" algn="l">
              <a:buFontTx/>
              <a:buNone/>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One important assumption underlying the reinforcement learning problems discussed in this book is that agents do not have access to the transition function, </a:t>
            </a:r>
            <a:r>
              <a:rPr lang="en-US" sz="1800" b="0" i="0" u="none" strike="noStrike" baseline="0" dirty="0">
                <a:latin typeface="CMMI10"/>
              </a:rPr>
              <a:t>P</a:t>
            </a:r>
            <a:r>
              <a:rPr lang="en-US" sz="1800" b="0" i="0" u="none" strike="noStrike" baseline="0" dirty="0">
                <a:latin typeface="CMR10"/>
              </a:rPr>
              <a:t>(</a:t>
            </a:r>
            <a:r>
              <a:rPr lang="en-US" sz="1800" b="0" i="0" u="none" strike="noStrike" baseline="0" dirty="0">
                <a:latin typeface="CMMI10"/>
              </a:rPr>
              <a:t>s</a:t>
            </a:r>
            <a:r>
              <a:rPr lang="en-US" sz="1800" b="0" i="0" u="none" strike="noStrike" baseline="0" dirty="0">
                <a:latin typeface="CMMI7"/>
              </a:rPr>
              <a:t>t</a:t>
            </a:r>
            <a:r>
              <a:rPr lang="en-US" sz="1800" b="0" i="0" u="none" strike="noStrike" baseline="0" dirty="0">
                <a:latin typeface="CMR7"/>
              </a:rPr>
              <a:t>+1 | </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 or the reward function, </a:t>
            </a:r>
            <a:r>
              <a:rPr lang="en-US" sz="1800" b="0" i="0" u="none" strike="noStrike" baseline="0" dirty="0">
                <a:latin typeface="CMSY10"/>
              </a:rPr>
              <a:t>R</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s</a:t>
            </a:r>
            <a:r>
              <a:rPr lang="en-US" sz="1800" b="0" i="0" u="none" strike="noStrike" baseline="0" dirty="0">
                <a:latin typeface="CMMI7"/>
              </a:rPr>
              <a:t>t</a:t>
            </a:r>
            <a:r>
              <a:rPr lang="en-US" sz="1800" b="0" i="0" u="none" strike="noStrike" baseline="0" dirty="0">
                <a:latin typeface="CMR7"/>
              </a:rPr>
              <a:t>+1</a:t>
            </a:r>
            <a:r>
              <a:rPr lang="en-US" sz="1800" b="0" i="0" u="none" strike="noStrike" baseline="0" dirty="0">
                <a:latin typeface="CMR10"/>
              </a:rPr>
              <a:t>)</a:t>
            </a:r>
            <a:r>
              <a:rPr lang="en-US" sz="1800" b="0" i="0" u="none" strike="noStrike" baseline="0" dirty="0">
                <a:latin typeface="BemboMTPro-Regular"/>
              </a:rPr>
              <a:t>. The only way an agent can get information about these functions is through the states, actions, and rewards it actually experiences in the environment—that is, the tuples </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r</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The return </a:t>
            </a:r>
            <a:r>
              <a:rPr lang="en-US" sz="1800" b="0" i="0" u="none" strike="noStrike" baseline="0" dirty="0">
                <a:latin typeface="CMMI10"/>
              </a:rPr>
              <a:t>R</a:t>
            </a:r>
            <a:r>
              <a:rPr lang="en-US" sz="1800" b="0" i="0" u="none" strike="noStrike" baseline="0" dirty="0">
                <a:latin typeface="CMR10"/>
              </a:rPr>
              <a:t>(taw) </a:t>
            </a:r>
            <a:r>
              <a:rPr lang="en-US" sz="1800" b="0" i="0" u="none" strike="noStrike" baseline="0" dirty="0">
                <a:latin typeface="BemboMTPro-Regular"/>
              </a:rPr>
              <a:t>is the sum of discounted rewards over all time steps </a:t>
            </a:r>
            <a:r>
              <a:rPr lang="en-US" sz="1800" b="0" i="0" u="none" strike="noStrike" baseline="0" dirty="0">
                <a:latin typeface="CMMI10"/>
              </a:rPr>
              <a:t>t </a:t>
            </a:r>
            <a:r>
              <a:rPr lang="en-US" sz="1800" b="0" i="0" u="none" strike="noStrike" baseline="0" dirty="0">
                <a:latin typeface="CMR10"/>
              </a:rPr>
              <a:t>= 0</a:t>
            </a:r>
            <a:r>
              <a:rPr lang="en-US" sz="1800" b="0" i="0" u="none" strike="noStrike" baseline="0" dirty="0">
                <a:latin typeface="CMMI10"/>
              </a:rPr>
              <a:t>, …, T)</a:t>
            </a:r>
            <a:r>
              <a:rPr lang="en-US" sz="1800" b="0" i="0" u="none" strike="noStrike" baseline="0" dirty="0">
                <a:latin typeface="BemboMTPro-Regular"/>
              </a:rPr>
              <a:t>. The objective </a:t>
            </a:r>
            <a:r>
              <a:rPr lang="en-US" sz="1800" b="0" i="0" u="none" strike="noStrike" baseline="0" dirty="0">
                <a:latin typeface="CMMI10"/>
              </a:rPr>
              <a:t>J</a:t>
            </a:r>
            <a:r>
              <a:rPr lang="en-US" sz="1800" b="0" i="0" u="none" strike="noStrike" baseline="0" dirty="0">
                <a:latin typeface="CMR10"/>
              </a:rPr>
              <a:t>(</a:t>
            </a:r>
            <a:r>
              <a:rPr lang="en-US" sz="1800" b="0" i="0" u="none" strike="noStrike" baseline="0" dirty="0">
                <a:latin typeface="CMMI10"/>
              </a:rPr>
              <a:t> </a:t>
            </a:r>
            <a:r>
              <a:rPr lang="en-US" sz="1800" b="0" i="0" u="none" strike="noStrike" baseline="0" dirty="0">
                <a:latin typeface="CMR10"/>
              </a:rPr>
              <a:t>) </a:t>
            </a:r>
            <a:r>
              <a:rPr lang="en-US" sz="1800" b="0" i="0" u="none" strike="noStrike" baseline="0" dirty="0">
                <a:latin typeface="BemboMTPro-Regular"/>
              </a:rPr>
              <a:t>is the return averaged over many episodes. The expectation accounts for stochasticity in the actions and the environment—that is, in repeated runs, the return may not always end up the same. Maximizing the objective is the same as maximizing the </a:t>
            </a:r>
            <a:r>
              <a:rPr lang="en-CA" sz="1800" b="0" i="0" u="none" strike="noStrike" baseline="0" dirty="0">
                <a:latin typeface="BemboMTPro-Regular"/>
              </a:rPr>
              <a:t>return.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CA" sz="1800" b="0" i="0" u="none" strike="noStrike" baseline="0" dirty="0">
              <a:latin typeface="BemboMTPro-Regular"/>
            </a:endParaRPr>
          </a:p>
          <a:p>
            <a:pPr algn="l"/>
            <a:endParaRPr lang="en-CA" sz="1800" b="0" i="0" u="none" strike="noStrike" baseline="0" dirty="0">
              <a:latin typeface="BemboMTPro-Regular"/>
            </a:endParaRPr>
          </a:p>
          <a:p>
            <a:pPr algn="l"/>
            <a:endParaRPr lang="en-US" sz="1800" b="0" i="0" u="none" strike="noStrike" baseline="0" dirty="0">
              <a:latin typeface="Times-Roman"/>
            </a:endParaRPr>
          </a:p>
          <a:p>
            <a:pPr algn="l"/>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10</a:t>
            </a:fld>
            <a:endParaRPr lang="en-US"/>
          </a:p>
        </p:txBody>
      </p:sp>
    </p:spTree>
    <p:extLst>
      <p:ext uri="{BB962C8B-B14F-4D97-AF65-F5344CB8AC3E}">
        <p14:creationId xmlns:p14="http://schemas.microsoft.com/office/powerpoint/2010/main" val="415333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Roman"/>
              </a:rPr>
              <a:t>The task of reinforcement learning is usually modeled as a Markov Decision Process (MDP) </a:t>
            </a:r>
            <a:r>
              <a:rPr lang="en-US" sz="1800" b="0" i="0" u="none" strike="noStrike" baseline="0" dirty="0">
                <a:latin typeface="Times-Roman"/>
              </a:rPr>
              <a:t>(however, state space, explicit transition probability and reward function are not necessarily required)</a:t>
            </a:r>
          </a:p>
          <a:p>
            <a:pPr marL="0" indent="0" algn="l">
              <a:buFontTx/>
              <a:buNone/>
            </a:pPr>
            <a:endParaRPr lang="en-US" sz="1800" b="0" i="0" u="none" strike="noStrike" baseline="0" dirty="0">
              <a:latin typeface="BemboMTPro-Regular"/>
            </a:endParaRPr>
          </a:p>
          <a:p>
            <a:pPr marL="285750" indent="-285750" algn="l">
              <a:buFontTx/>
              <a:buChar char="-"/>
            </a:pPr>
            <a:r>
              <a:rPr lang="en-US" sz="1800" b="1" i="0" u="none" strike="noStrike" baseline="0" dirty="0">
                <a:latin typeface="BemboMTPro-Regular"/>
              </a:rPr>
              <a:t>A policy Pi maps a state ton action </a:t>
            </a:r>
            <a:r>
              <a:rPr lang="en-US" sz="1800" b="1" i="0" u="none" strike="noStrike" baseline="0" dirty="0" err="1">
                <a:latin typeface="BemboMTPro-Regular"/>
              </a:rPr>
              <a:t>a~Pi</a:t>
            </a:r>
            <a:r>
              <a:rPr lang="en-US" sz="1800" b="1" i="0" u="none" strike="noStrike" baseline="0" dirty="0">
                <a:latin typeface="BemboMTPro-Regular"/>
              </a:rPr>
              <a:t>(s)</a:t>
            </a:r>
          </a:p>
          <a:p>
            <a:pPr marL="285750" indent="-285750" algn="l">
              <a:buFontTx/>
              <a:buChar char="-"/>
            </a:pPr>
            <a:endParaRPr lang="en-US" sz="1800" b="1" i="0" u="none" strike="noStrike" baseline="0" dirty="0">
              <a:latin typeface="BemboMTPro-Regular"/>
            </a:endParaRPr>
          </a:p>
          <a:p>
            <a:pPr marL="285750" indent="-285750" algn="l">
              <a:buFontTx/>
              <a:buChar char="-"/>
            </a:pPr>
            <a:r>
              <a:rPr lang="en-US" sz="1800" b="1" i="0" u="none" strike="noStrike" baseline="0" dirty="0">
                <a:latin typeface="BemboMTPro-Regular"/>
              </a:rPr>
              <a:t>Gamma is the discount factor and has a value between </a:t>
            </a:r>
            <a:r>
              <a:rPr lang="en-US" sz="1800" b="1" i="0" u="none" strike="noStrike" baseline="0" dirty="0">
                <a:latin typeface="CMR10"/>
              </a:rPr>
              <a:t>[0</a:t>
            </a:r>
            <a:r>
              <a:rPr lang="en-US" sz="1800" b="1" i="0" u="none" strike="noStrike" baseline="0" dirty="0">
                <a:latin typeface="CMMI10"/>
              </a:rPr>
              <a:t>; </a:t>
            </a:r>
            <a:r>
              <a:rPr lang="en-US" sz="1800" b="1" i="0" u="none" strike="noStrike" baseline="0" dirty="0">
                <a:latin typeface="CMR10"/>
              </a:rPr>
              <a:t>1] </a:t>
            </a:r>
          </a:p>
          <a:p>
            <a:pPr marL="285750" indent="-285750" algn="l">
              <a:buFontTx/>
              <a:buChar char="-"/>
            </a:pPr>
            <a:endParaRPr lang="en-US" sz="1800" b="1" i="0" u="none" strike="noStrike" baseline="0" dirty="0">
              <a:latin typeface="CMR10"/>
            </a:endParaRPr>
          </a:p>
          <a:p>
            <a:pPr marL="285750" indent="-285750" algn="l">
              <a:buFontTx/>
              <a:buChar char="-"/>
            </a:pPr>
            <a:r>
              <a:rPr lang="en-US" sz="1800" b="1" i="0" u="none" strike="noStrike" baseline="0" dirty="0">
                <a:latin typeface="CMR10"/>
              </a:rPr>
              <a:t>Long-term cum discounted reward, which is expected value of R for the policy Pi over all time steps.  </a:t>
            </a:r>
          </a:p>
          <a:p>
            <a:pPr marL="285750" indent="-285750" algn="l">
              <a:buFontTx/>
              <a:buChar char="-"/>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i="0" u="none" strike="noStrike" baseline="0" dirty="0">
                <a:latin typeface="BemboMTPro-Regular"/>
              </a:rPr>
              <a:t>The larger gamma , the more weight is given to rewards in future time steps: the objective becomes more “farsighted.” If </a:t>
            </a:r>
            <a:r>
              <a:rPr lang="en-US" sz="1800" b="1" i="0" u="none" strike="noStrike" baseline="0" dirty="0">
                <a:latin typeface="CMMI10"/>
              </a:rPr>
              <a:t> </a:t>
            </a:r>
            <a:r>
              <a:rPr lang="en-US" sz="1800" b="1" i="0" u="none" strike="noStrike" baseline="0" dirty="0">
                <a:latin typeface="CMR10"/>
              </a:rPr>
              <a:t>= 1</a:t>
            </a:r>
            <a:r>
              <a:rPr lang="en-US" sz="1800" b="1" i="0" u="none" strike="noStrike" baseline="0" dirty="0">
                <a:latin typeface="BemboMTPro-Regular"/>
              </a:rPr>
              <a:t>, </a:t>
            </a:r>
            <a:r>
              <a:rPr lang="en-US" sz="1800" b="0" i="0" u="none" strike="noStrike" baseline="0" dirty="0">
                <a:latin typeface="BemboMTPro-Regular"/>
              </a:rPr>
              <a:t>rewards from every time step are weighted equally.</a:t>
            </a:r>
            <a:endParaRPr lang="en-CA"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1" i="0" u="none" strike="noStrike" baseline="0" dirty="0">
              <a:latin typeface="CMR10"/>
            </a:endParaRPr>
          </a:p>
          <a:p>
            <a:pPr marL="0" indent="0" algn="l">
              <a:buFontTx/>
              <a:buNone/>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One important assumption underlying the reinforcement learning problems discussed in this book is that agents do not have access to the transition function, </a:t>
            </a:r>
            <a:r>
              <a:rPr lang="en-US" sz="1800" b="0" i="0" u="none" strike="noStrike" baseline="0" dirty="0">
                <a:latin typeface="CMMI10"/>
              </a:rPr>
              <a:t>P</a:t>
            </a:r>
            <a:r>
              <a:rPr lang="en-US" sz="1800" b="0" i="0" u="none" strike="noStrike" baseline="0" dirty="0">
                <a:latin typeface="CMR10"/>
              </a:rPr>
              <a:t>(</a:t>
            </a:r>
            <a:r>
              <a:rPr lang="en-US" sz="1800" b="0" i="0" u="none" strike="noStrike" baseline="0" dirty="0">
                <a:latin typeface="CMMI10"/>
              </a:rPr>
              <a:t>s</a:t>
            </a:r>
            <a:r>
              <a:rPr lang="en-US" sz="1800" b="0" i="0" u="none" strike="noStrike" baseline="0" dirty="0">
                <a:latin typeface="CMMI7"/>
              </a:rPr>
              <a:t>t</a:t>
            </a:r>
            <a:r>
              <a:rPr lang="en-US" sz="1800" b="0" i="0" u="none" strike="noStrike" baseline="0" dirty="0">
                <a:latin typeface="CMR7"/>
              </a:rPr>
              <a:t>+1 | </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 or the reward function, </a:t>
            </a:r>
            <a:r>
              <a:rPr lang="en-US" sz="1800" b="0" i="0" u="none" strike="noStrike" baseline="0" dirty="0">
                <a:latin typeface="CMSY10"/>
              </a:rPr>
              <a:t>R</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s</a:t>
            </a:r>
            <a:r>
              <a:rPr lang="en-US" sz="1800" b="0" i="0" u="none" strike="noStrike" baseline="0" dirty="0">
                <a:latin typeface="CMMI7"/>
              </a:rPr>
              <a:t>t</a:t>
            </a:r>
            <a:r>
              <a:rPr lang="en-US" sz="1800" b="0" i="0" u="none" strike="noStrike" baseline="0" dirty="0">
                <a:latin typeface="CMR7"/>
              </a:rPr>
              <a:t>+1</a:t>
            </a:r>
            <a:r>
              <a:rPr lang="en-US" sz="1800" b="0" i="0" u="none" strike="noStrike" baseline="0" dirty="0">
                <a:latin typeface="CMR10"/>
              </a:rPr>
              <a:t>)</a:t>
            </a:r>
            <a:r>
              <a:rPr lang="en-US" sz="1800" b="0" i="0" u="none" strike="noStrike" baseline="0" dirty="0">
                <a:latin typeface="BemboMTPro-Regular"/>
              </a:rPr>
              <a:t>. The only way an agent can get information about these functions is through the states, actions, and rewards it actually experiences in the environment—that is, the tuples </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r</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The return </a:t>
            </a:r>
            <a:r>
              <a:rPr lang="en-US" sz="1800" b="0" i="0" u="none" strike="noStrike" baseline="0" dirty="0">
                <a:latin typeface="CMMI10"/>
              </a:rPr>
              <a:t>R</a:t>
            </a:r>
            <a:r>
              <a:rPr lang="en-US" sz="1800" b="0" i="0" u="none" strike="noStrike" baseline="0" dirty="0">
                <a:latin typeface="CMR10"/>
              </a:rPr>
              <a:t>(taw) </a:t>
            </a:r>
            <a:r>
              <a:rPr lang="en-US" sz="1800" b="0" i="0" u="none" strike="noStrike" baseline="0" dirty="0">
                <a:latin typeface="BemboMTPro-Regular"/>
              </a:rPr>
              <a:t>is the sum of discounted rewards over all time steps </a:t>
            </a:r>
            <a:r>
              <a:rPr lang="en-US" sz="1800" b="0" i="0" u="none" strike="noStrike" baseline="0" dirty="0">
                <a:latin typeface="CMMI10"/>
              </a:rPr>
              <a:t>t </a:t>
            </a:r>
            <a:r>
              <a:rPr lang="en-US" sz="1800" b="0" i="0" u="none" strike="noStrike" baseline="0" dirty="0">
                <a:latin typeface="CMR10"/>
              </a:rPr>
              <a:t>= 0</a:t>
            </a:r>
            <a:r>
              <a:rPr lang="en-US" sz="1800" b="0" i="0" u="none" strike="noStrike" baseline="0" dirty="0">
                <a:latin typeface="CMMI10"/>
              </a:rPr>
              <a:t>, …, T)</a:t>
            </a:r>
            <a:r>
              <a:rPr lang="en-US" sz="1800" b="0" i="0" u="none" strike="noStrike" baseline="0" dirty="0">
                <a:latin typeface="BemboMTPro-Regular"/>
              </a:rPr>
              <a:t>. The objective </a:t>
            </a:r>
            <a:r>
              <a:rPr lang="en-US" sz="1800" b="0" i="0" u="none" strike="noStrike" baseline="0" dirty="0">
                <a:latin typeface="CMMI10"/>
              </a:rPr>
              <a:t>J</a:t>
            </a:r>
            <a:r>
              <a:rPr lang="en-US" sz="1800" b="0" i="0" u="none" strike="noStrike" baseline="0" dirty="0">
                <a:latin typeface="CMR10"/>
              </a:rPr>
              <a:t>(</a:t>
            </a:r>
            <a:r>
              <a:rPr lang="en-US" sz="1800" b="0" i="0" u="none" strike="noStrike" baseline="0" dirty="0">
                <a:latin typeface="CMMI10"/>
              </a:rPr>
              <a:t> </a:t>
            </a:r>
            <a:r>
              <a:rPr lang="en-US" sz="1800" b="0" i="0" u="none" strike="noStrike" baseline="0" dirty="0">
                <a:latin typeface="CMR10"/>
              </a:rPr>
              <a:t>) </a:t>
            </a:r>
            <a:r>
              <a:rPr lang="en-US" sz="1800" b="0" i="0" u="none" strike="noStrike" baseline="0" dirty="0">
                <a:latin typeface="BemboMTPro-Regular"/>
              </a:rPr>
              <a:t>is the return averaged over many episodes. The expectation accounts for stochasticity in the actions and the environment—that is, in repeated runs, the return may not always end up the same. Maximizing the objective is the same as maximizing the </a:t>
            </a:r>
            <a:r>
              <a:rPr lang="en-CA" sz="1800" b="0" i="0" u="none" strike="noStrike" baseline="0" dirty="0">
                <a:latin typeface="BemboMTPro-Regular"/>
              </a:rPr>
              <a:t>return.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CA" sz="1800" b="0" i="0" u="none" strike="noStrike" baseline="0" dirty="0">
              <a:latin typeface="BemboMTPro-Regular"/>
            </a:endParaRPr>
          </a:p>
          <a:p>
            <a:pPr algn="l"/>
            <a:endParaRPr lang="en-CA" sz="1800" b="0" i="0" u="none" strike="noStrike" baseline="0" dirty="0">
              <a:latin typeface="BemboMTPro-Regular"/>
            </a:endParaRPr>
          </a:p>
          <a:p>
            <a:pPr algn="l"/>
            <a:endParaRPr lang="en-US" sz="1800" b="0" i="0" u="none" strike="noStrike" baseline="0" dirty="0">
              <a:latin typeface="Times-Roman"/>
            </a:endParaRPr>
          </a:p>
          <a:p>
            <a:pPr algn="l"/>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11</a:t>
            </a:fld>
            <a:endParaRPr lang="en-US"/>
          </a:p>
        </p:txBody>
      </p:sp>
    </p:spTree>
    <p:extLst>
      <p:ext uri="{BB962C8B-B14F-4D97-AF65-F5344CB8AC3E}">
        <p14:creationId xmlns:p14="http://schemas.microsoft.com/office/powerpoint/2010/main" val="2988376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Roman"/>
              </a:rPr>
              <a:t>The task of reinforcement learning is usually modeled as a Markov Decision Process (MDP) </a:t>
            </a:r>
            <a:r>
              <a:rPr lang="en-US" sz="1800" b="0" i="0" u="none" strike="noStrike" baseline="0" dirty="0">
                <a:latin typeface="Times-Roman"/>
              </a:rPr>
              <a:t>(however, state space, explicit transition probability and reward function are not necessarily required)</a:t>
            </a:r>
          </a:p>
          <a:p>
            <a:pPr marL="0" indent="0" algn="l">
              <a:buFontTx/>
              <a:buNone/>
            </a:pPr>
            <a:endParaRPr lang="en-US" sz="1800" b="0" i="0" u="none" strike="noStrike" baseline="0" dirty="0">
              <a:latin typeface="BemboMTPro-Regular"/>
            </a:endParaRPr>
          </a:p>
          <a:p>
            <a:pPr marL="285750" indent="-285750" algn="l">
              <a:buFontTx/>
              <a:buChar char="-"/>
            </a:pPr>
            <a:r>
              <a:rPr lang="en-US" sz="1800" b="1" i="0" u="none" strike="noStrike" baseline="0" dirty="0">
                <a:latin typeface="BemboMTPro-Regular"/>
              </a:rPr>
              <a:t>A policy Pi maps a state ton action </a:t>
            </a:r>
            <a:r>
              <a:rPr lang="en-US" sz="1800" b="1" i="0" u="none" strike="noStrike" baseline="0" dirty="0" err="1">
                <a:latin typeface="BemboMTPro-Regular"/>
              </a:rPr>
              <a:t>a~Pi</a:t>
            </a:r>
            <a:r>
              <a:rPr lang="en-US" sz="1800" b="1" i="0" u="none" strike="noStrike" baseline="0" dirty="0">
                <a:latin typeface="BemboMTPro-Regular"/>
              </a:rPr>
              <a:t>(s)</a:t>
            </a:r>
          </a:p>
          <a:p>
            <a:pPr marL="285750" indent="-285750" algn="l">
              <a:buFontTx/>
              <a:buChar char="-"/>
            </a:pPr>
            <a:endParaRPr lang="en-US" sz="1800" b="1" i="0" u="none" strike="noStrike" baseline="0" dirty="0">
              <a:latin typeface="BemboMTPro-Regular"/>
            </a:endParaRPr>
          </a:p>
          <a:p>
            <a:pPr marL="285750" indent="-285750" algn="l">
              <a:buFontTx/>
              <a:buChar char="-"/>
            </a:pPr>
            <a:r>
              <a:rPr lang="en-US" sz="1800" b="1" i="0" u="none" strike="noStrike" baseline="0" dirty="0">
                <a:latin typeface="BemboMTPro-Regular"/>
              </a:rPr>
              <a:t>Gamma is the discount factor and has a value between </a:t>
            </a:r>
            <a:r>
              <a:rPr lang="en-US" sz="1800" b="1" i="0" u="none" strike="noStrike" baseline="0" dirty="0">
                <a:latin typeface="CMR10"/>
              </a:rPr>
              <a:t>[0</a:t>
            </a:r>
            <a:r>
              <a:rPr lang="en-US" sz="1800" b="1" i="0" u="none" strike="noStrike" baseline="0" dirty="0">
                <a:latin typeface="CMMI10"/>
              </a:rPr>
              <a:t>; </a:t>
            </a:r>
            <a:r>
              <a:rPr lang="en-US" sz="1800" b="1" i="0" u="none" strike="noStrike" baseline="0" dirty="0">
                <a:latin typeface="CMR10"/>
              </a:rPr>
              <a:t>1] </a:t>
            </a:r>
          </a:p>
          <a:p>
            <a:pPr marL="285750" indent="-285750" algn="l">
              <a:buFontTx/>
              <a:buChar char="-"/>
            </a:pPr>
            <a:endParaRPr lang="en-US" sz="1800" b="1" i="0" u="none" strike="noStrike" baseline="0" dirty="0">
              <a:latin typeface="CMR10"/>
            </a:endParaRPr>
          </a:p>
          <a:p>
            <a:pPr marL="285750" indent="-285750" algn="l">
              <a:buFontTx/>
              <a:buChar char="-"/>
            </a:pPr>
            <a:r>
              <a:rPr lang="en-US" sz="1800" b="1" i="0" u="none" strike="noStrike" baseline="0" dirty="0">
                <a:latin typeface="CMR10"/>
              </a:rPr>
              <a:t>Long-term cum discounted reward, which is expected value of R for the policy Pi over all time steps.  </a:t>
            </a:r>
          </a:p>
          <a:p>
            <a:pPr marL="285750" indent="-285750" algn="l">
              <a:buFontTx/>
              <a:buChar char="-"/>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1" i="0" u="none" strike="noStrike" baseline="0" dirty="0">
                <a:latin typeface="BemboMTPro-Regular"/>
              </a:rPr>
              <a:t>The larger gamma , the more weight is given to rewards in future time steps: the objective becomes more “farsighted.” If </a:t>
            </a:r>
            <a:r>
              <a:rPr lang="en-US" sz="1800" b="1" i="0" u="none" strike="noStrike" baseline="0" dirty="0">
                <a:latin typeface="CMMI10"/>
              </a:rPr>
              <a:t> </a:t>
            </a:r>
            <a:r>
              <a:rPr lang="en-US" sz="1800" b="1" i="0" u="none" strike="noStrike" baseline="0" dirty="0">
                <a:latin typeface="CMR10"/>
              </a:rPr>
              <a:t>= 1</a:t>
            </a:r>
            <a:r>
              <a:rPr lang="en-US" sz="1800" b="1" i="0" u="none" strike="noStrike" baseline="0" dirty="0">
                <a:latin typeface="BemboMTPro-Regular"/>
              </a:rPr>
              <a:t>, </a:t>
            </a:r>
            <a:r>
              <a:rPr lang="en-US" sz="1800" b="0" i="0" u="none" strike="noStrike" baseline="0" dirty="0">
                <a:latin typeface="BemboMTPro-Regular"/>
              </a:rPr>
              <a:t>rewards from every time step are weighted equally.</a:t>
            </a:r>
            <a:endParaRPr lang="en-CA"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1" i="0" u="none" strike="noStrike" baseline="0" dirty="0">
              <a:latin typeface="CMR10"/>
            </a:endParaRPr>
          </a:p>
          <a:p>
            <a:pPr marL="0" indent="0" algn="l">
              <a:buFontTx/>
              <a:buNone/>
            </a:pPr>
            <a:endParaRPr lang="en-US" sz="1800" b="1" i="0" u="none" strike="noStrike" baseline="0" dirty="0">
              <a:latin typeface="CMR1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One important assumption underlying the reinforcement learning problems discussed in this book is that agents do not have access to the transition function, </a:t>
            </a:r>
            <a:r>
              <a:rPr lang="en-US" sz="1800" b="0" i="0" u="none" strike="noStrike" baseline="0" dirty="0">
                <a:latin typeface="CMMI10"/>
              </a:rPr>
              <a:t>P</a:t>
            </a:r>
            <a:r>
              <a:rPr lang="en-US" sz="1800" b="0" i="0" u="none" strike="noStrike" baseline="0" dirty="0">
                <a:latin typeface="CMR10"/>
              </a:rPr>
              <a:t>(</a:t>
            </a:r>
            <a:r>
              <a:rPr lang="en-US" sz="1800" b="0" i="0" u="none" strike="noStrike" baseline="0" dirty="0">
                <a:latin typeface="CMMI10"/>
              </a:rPr>
              <a:t>s</a:t>
            </a:r>
            <a:r>
              <a:rPr lang="en-US" sz="1800" b="0" i="0" u="none" strike="noStrike" baseline="0" dirty="0">
                <a:latin typeface="CMMI7"/>
              </a:rPr>
              <a:t>t</a:t>
            </a:r>
            <a:r>
              <a:rPr lang="en-US" sz="1800" b="0" i="0" u="none" strike="noStrike" baseline="0" dirty="0">
                <a:latin typeface="CMR7"/>
              </a:rPr>
              <a:t>+1 | </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 or the reward function, </a:t>
            </a:r>
            <a:r>
              <a:rPr lang="en-US" sz="1800" b="0" i="0" u="none" strike="noStrike" baseline="0" dirty="0">
                <a:latin typeface="CMSY10"/>
              </a:rPr>
              <a:t>R</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s</a:t>
            </a:r>
            <a:r>
              <a:rPr lang="en-US" sz="1800" b="0" i="0" u="none" strike="noStrike" baseline="0" dirty="0">
                <a:latin typeface="CMMI7"/>
              </a:rPr>
              <a:t>t</a:t>
            </a:r>
            <a:r>
              <a:rPr lang="en-US" sz="1800" b="0" i="0" u="none" strike="noStrike" baseline="0" dirty="0">
                <a:latin typeface="CMR7"/>
              </a:rPr>
              <a:t>+1</a:t>
            </a:r>
            <a:r>
              <a:rPr lang="en-US" sz="1800" b="0" i="0" u="none" strike="noStrike" baseline="0" dirty="0">
                <a:latin typeface="CMR10"/>
              </a:rPr>
              <a:t>)</a:t>
            </a:r>
            <a:r>
              <a:rPr lang="en-US" sz="1800" b="0" i="0" u="none" strike="noStrike" baseline="0" dirty="0">
                <a:latin typeface="BemboMTPro-Regular"/>
              </a:rPr>
              <a:t>. The only way an agent can get information about these functions is through the states, actions, and rewards it actually experiences in the environment—that is, the tuples </a:t>
            </a:r>
            <a:r>
              <a:rPr lang="en-US" sz="1800" b="0" i="0" u="none" strike="noStrike" baseline="0" dirty="0">
                <a:latin typeface="CMR10"/>
              </a:rPr>
              <a:t>(</a:t>
            </a:r>
            <a:r>
              <a:rPr lang="en-US" sz="1800" b="0" i="0" u="none" strike="noStrike" baseline="0" dirty="0" err="1">
                <a:latin typeface="CMMI10"/>
              </a:rPr>
              <a:t>s</a:t>
            </a:r>
            <a:r>
              <a:rPr lang="en-US" sz="1800" b="0" i="0" u="none" strike="noStrike" baseline="0" dirty="0" err="1">
                <a:latin typeface="CMMI7"/>
              </a:rPr>
              <a:t>t</a:t>
            </a:r>
            <a:r>
              <a:rPr lang="en-US" sz="1800" b="0" i="0" u="none" strike="noStrike" baseline="0" dirty="0">
                <a:latin typeface="CMMI10"/>
              </a:rPr>
              <a:t>, a</a:t>
            </a:r>
            <a:r>
              <a:rPr lang="en-US" sz="1800" b="0" i="0" u="none" strike="noStrike" baseline="0" dirty="0">
                <a:latin typeface="CMMI7"/>
              </a:rPr>
              <a:t>t</a:t>
            </a:r>
            <a:r>
              <a:rPr lang="en-US" sz="1800" b="0" i="0" u="none" strike="noStrike" baseline="0" dirty="0">
                <a:latin typeface="CMMI10"/>
              </a:rPr>
              <a:t>, r</a:t>
            </a:r>
            <a:r>
              <a:rPr lang="en-US" sz="1800" b="0" i="0" u="none" strike="noStrike" baseline="0" dirty="0">
                <a:latin typeface="CMMI7"/>
              </a:rPr>
              <a:t>t</a:t>
            </a:r>
            <a:r>
              <a:rPr lang="en-US" sz="1800" b="0" i="0" u="none" strike="noStrike" baseline="0" dirty="0">
                <a:latin typeface="CMR10"/>
              </a:rPr>
              <a:t>)</a:t>
            </a:r>
            <a:r>
              <a:rPr lang="en-US" sz="1800" b="0" i="0" u="none" strike="noStrike" baseline="0" dirty="0">
                <a:latin typeface="BemboMTPro-Regular"/>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b="0" i="0" u="none" strike="noStrike" baseline="0" dirty="0">
              <a:latin typeface="BemboMTPro-Regular"/>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b="0" i="0" u="none" strike="noStrike" baseline="0" dirty="0">
                <a:latin typeface="BemboMTPro-Regular"/>
              </a:rPr>
              <a:t>The return </a:t>
            </a:r>
            <a:r>
              <a:rPr lang="en-US" sz="1800" b="0" i="0" u="none" strike="noStrike" baseline="0" dirty="0">
                <a:latin typeface="CMMI10"/>
              </a:rPr>
              <a:t>R</a:t>
            </a:r>
            <a:r>
              <a:rPr lang="en-US" sz="1800" b="0" i="0" u="none" strike="noStrike" baseline="0" dirty="0">
                <a:latin typeface="CMR10"/>
              </a:rPr>
              <a:t>(taw) </a:t>
            </a:r>
            <a:r>
              <a:rPr lang="en-US" sz="1800" b="0" i="0" u="none" strike="noStrike" baseline="0" dirty="0">
                <a:latin typeface="BemboMTPro-Regular"/>
              </a:rPr>
              <a:t>is the sum of discounted rewards over all time steps </a:t>
            </a:r>
            <a:r>
              <a:rPr lang="en-US" sz="1800" b="0" i="0" u="none" strike="noStrike" baseline="0" dirty="0">
                <a:latin typeface="CMMI10"/>
              </a:rPr>
              <a:t>t </a:t>
            </a:r>
            <a:r>
              <a:rPr lang="en-US" sz="1800" b="0" i="0" u="none" strike="noStrike" baseline="0" dirty="0">
                <a:latin typeface="CMR10"/>
              </a:rPr>
              <a:t>= 0</a:t>
            </a:r>
            <a:r>
              <a:rPr lang="en-US" sz="1800" b="0" i="0" u="none" strike="noStrike" baseline="0" dirty="0">
                <a:latin typeface="CMMI10"/>
              </a:rPr>
              <a:t>, …, T)</a:t>
            </a:r>
            <a:r>
              <a:rPr lang="en-US" sz="1800" b="0" i="0" u="none" strike="noStrike" baseline="0" dirty="0">
                <a:latin typeface="BemboMTPro-Regular"/>
              </a:rPr>
              <a:t>. The objective </a:t>
            </a:r>
            <a:r>
              <a:rPr lang="en-US" sz="1800" b="0" i="0" u="none" strike="noStrike" baseline="0" dirty="0">
                <a:latin typeface="CMMI10"/>
              </a:rPr>
              <a:t>J</a:t>
            </a:r>
            <a:r>
              <a:rPr lang="en-US" sz="1800" b="0" i="0" u="none" strike="noStrike" baseline="0" dirty="0">
                <a:latin typeface="CMR10"/>
              </a:rPr>
              <a:t>(</a:t>
            </a:r>
            <a:r>
              <a:rPr lang="en-US" sz="1800" b="0" i="0" u="none" strike="noStrike" baseline="0" dirty="0">
                <a:latin typeface="CMMI10"/>
              </a:rPr>
              <a:t> </a:t>
            </a:r>
            <a:r>
              <a:rPr lang="en-US" sz="1800" b="0" i="0" u="none" strike="noStrike" baseline="0" dirty="0">
                <a:latin typeface="CMR10"/>
              </a:rPr>
              <a:t>) </a:t>
            </a:r>
            <a:r>
              <a:rPr lang="en-US" sz="1800" b="0" i="0" u="none" strike="noStrike" baseline="0" dirty="0">
                <a:latin typeface="BemboMTPro-Regular"/>
              </a:rPr>
              <a:t>is the return averaged over many episodes. The expectation accounts for stochasticity in the actions and the environment—that is, in repeated runs, the return may not always end up the same. Maximizing the objective is the same as maximizing the </a:t>
            </a:r>
            <a:r>
              <a:rPr lang="en-CA" sz="1800" b="0" i="0" u="none" strike="noStrike" baseline="0" dirty="0">
                <a:latin typeface="BemboMTPro-Regular"/>
              </a:rPr>
              <a:t>return.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CA" sz="1800" b="0" i="0" u="none" strike="noStrike" baseline="0" dirty="0">
              <a:latin typeface="BemboMTPro-Regular"/>
            </a:endParaRPr>
          </a:p>
          <a:p>
            <a:pPr algn="l"/>
            <a:endParaRPr lang="en-CA" sz="1800" b="0" i="0" u="none" strike="noStrike" baseline="0" dirty="0">
              <a:latin typeface="BemboMTPro-Regular"/>
            </a:endParaRPr>
          </a:p>
          <a:p>
            <a:pPr algn="l"/>
            <a:endParaRPr lang="en-US" sz="1800" b="0" i="0" u="none" strike="noStrike" baseline="0" dirty="0">
              <a:latin typeface="Times-Roman"/>
            </a:endParaRPr>
          </a:p>
          <a:p>
            <a:pPr algn="l"/>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12</a:t>
            </a:fld>
            <a:endParaRPr lang="en-US"/>
          </a:p>
        </p:txBody>
      </p:sp>
    </p:spTree>
    <p:extLst>
      <p:ext uri="{BB962C8B-B14F-4D97-AF65-F5344CB8AC3E}">
        <p14:creationId xmlns:p14="http://schemas.microsoft.com/office/powerpoint/2010/main" val="30228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Good Afternoon everyone, to begin I would like to introduce my motivation for this project. One thing I find very annoying is when </a:t>
            </a:r>
            <a:r>
              <a:rPr lang="en-CA" dirty="0" err="1"/>
              <a:t>Im</a:t>
            </a:r>
            <a:r>
              <a:rPr lang="en-CA" dirty="0"/>
              <a:t> driving and I get stopped by a red light connecting to a busy road, and I have to wait 2 or more minutes for the light to change, even though there is no traffic coming the other way. If there was a method to detect cars in the moving lanes, the lights could change when no cars are present.  </a:t>
            </a:r>
          </a:p>
        </p:txBody>
      </p:sp>
      <p:sp>
        <p:nvSpPr>
          <p:cNvPr id="4" name="Slide Number Placeholder 3"/>
          <p:cNvSpPr>
            <a:spLocks noGrp="1"/>
          </p:cNvSpPr>
          <p:nvPr>
            <p:ph type="sldNum" sz="quarter" idx="5"/>
          </p:nvPr>
        </p:nvSpPr>
        <p:spPr/>
        <p:txBody>
          <a:bodyPr/>
          <a:lstStyle/>
          <a:p>
            <a:fld id="{438FB35F-51F3-4CE4-A36F-CD5237D82F77}" type="slidenum">
              <a:rPr lang="en-US" smtClean="0"/>
              <a:t>2</a:t>
            </a:fld>
            <a:endParaRPr lang="en-US"/>
          </a:p>
        </p:txBody>
      </p:sp>
    </p:spTree>
    <p:extLst>
      <p:ext uri="{BB962C8B-B14F-4D97-AF65-F5344CB8AC3E}">
        <p14:creationId xmlns:p14="http://schemas.microsoft.com/office/powerpoint/2010/main" val="426083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en-CA" dirty="0"/>
              <a:t>In order to detect cars, image detection could be used to determine when a car on the road. </a:t>
            </a:r>
          </a:p>
        </p:txBody>
      </p:sp>
      <p:sp>
        <p:nvSpPr>
          <p:cNvPr id="4" name="Slide Number Placeholder 3"/>
          <p:cNvSpPr>
            <a:spLocks noGrp="1"/>
          </p:cNvSpPr>
          <p:nvPr>
            <p:ph type="sldNum" sz="quarter" idx="5"/>
          </p:nvPr>
        </p:nvSpPr>
        <p:spPr/>
        <p:txBody>
          <a:bodyPr/>
          <a:lstStyle/>
          <a:p>
            <a:fld id="{438FB35F-51F3-4CE4-A36F-CD5237D82F77}" type="slidenum">
              <a:rPr lang="en-US" smtClean="0"/>
              <a:t>3</a:t>
            </a:fld>
            <a:endParaRPr lang="en-US"/>
          </a:p>
        </p:txBody>
      </p:sp>
    </p:spTree>
    <p:extLst>
      <p:ext uri="{BB962C8B-B14F-4D97-AF65-F5344CB8AC3E}">
        <p14:creationId xmlns:p14="http://schemas.microsoft.com/office/powerpoint/2010/main" val="371745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4</a:t>
            </a:fld>
            <a:endParaRPr lang="en-US"/>
          </a:p>
        </p:txBody>
      </p:sp>
    </p:spTree>
    <p:extLst>
      <p:ext uri="{BB962C8B-B14F-4D97-AF65-F5344CB8AC3E}">
        <p14:creationId xmlns:p14="http://schemas.microsoft.com/office/powerpoint/2010/main" val="6492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5</a:t>
            </a:fld>
            <a:endParaRPr lang="en-US"/>
          </a:p>
        </p:txBody>
      </p:sp>
    </p:spTree>
    <p:extLst>
      <p:ext uri="{BB962C8B-B14F-4D97-AF65-F5344CB8AC3E}">
        <p14:creationId xmlns:p14="http://schemas.microsoft.com/office/powerpoint/2010/main" val="238140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6</a:t>
            </a:fld>
            <a:endParaRPr lang="en-US"/>
          </a:p>
        </p:txBody>
      </p:sp>
    </p:spTree>
    <p:extLst>
      <p:ext uri="{BB962C8B-B14F-4D97-AF65-F5344CB8AC3E}">
        <p14:creationId xmlns:p14="http://schemas.microsoft.com/office/powerpoint/2010/main" val="108260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LTStd-Roman"/>
              </a:rPr>
              <a:t>Recent studies have revealed that</a:t>
            </a:r>
            <a:r>
              <a:rPr lang="en-US" sz="1800" b="0" i="0" u="none" strike="noStrike" baseline="0" dirty="0">
                <a:latin typeface="TimesLTStd-Roman"/>
              </a:rPr>
              <a:t> the optimum radio resource allocation in a future OFDMA‐based multi‐tier network is generally an NP‐hard problem, and hence computationally </a:t>
            </a:r>
            <a:r>
              <a:rPr lang="en-US" sz="1800" b="1" i="0" u="none" strike="noStrike" baseline="0" dirty="0">
                <a:latin typeface="TimesLTStd-Roman"/>
              </a:rPr>
              <a:t>intractable</a:t>
            </a:r>
            <a:r>
              <a:rPr lang="en-US" sz="1800" b="0" i="0" u="none" strike="noStrike" baseline="0" dirty="0">
                <a:latin typeface="TimesLTStd-Roman"/>
              </a:rPr>
              <a:t> [19, 20, 21]. </a:t>
            </a:r>
          </a:p>
          <a:p>
            <a:pPr marL="285750" indent="-285750" algn="l">
              <a:buFontTx/>
              <a:buChar char="-"/>
            </a:pPr>
            <a:r>
              <a:rPr lang="en-US" sz="1800" b="0" i="0" u="none" strike="noStrike" baseline="0" dirty="0">
                <a:latin typeface="TimesLTStd-Roman"/>
              </a:rPr>
              <a:t>Centralized methods – brute‐force, sub‐optimal, and heuristic-based– for solving the resource allocation problems in a dense network are not scalable.</a:t>
            </a:r>
          </a:p>
          <a:p>
            <a:pPr marL="285750" indent="-285750" algn="l">
              <a:buFontTx/>
              <a:buChar char="-"/>
            </a:pPr>
            <a:endParaRPr lang="en-US" sz="1800" b="0" i="0" u="none" strike="noStrike" baseline="0" dirty="0">
              <a:latin typeface="TimesLTStd-Roman"/>
            </a:endParaRPr>
          </a:p>
          <a:p>
            <a:pPr marL="285750" indent="-285750" algn="l">
              <a:buFontTx/>
              <a:buChar char="-"/>
            </a:pPr>
            <a:r>
              <a:rPr lang="en-US" sz="1800" b="1" i="0" u="none" strike="noStrike" baseline="0" dirty="0">
                <a:latin typeface="TimesLTStd-Roman"/>
              </a:rPr>
              <a:t>Moreover, with the centralized approaches, the controller node could be a bottleneck due to the requirement for global information to manage all the network tiers: small cells, D2D/M2M UEs, and so on.  And this requires a lot of signaling overhead. </a:t>
            </a:r>
          </a:p>
          <a:p>
            <a:pPr marL="285750" indent="-285750" algn="l">
              <a:buFontTx/>
              <a:buChar char="-"/>
            </a:pPr>
            <a:endParaRPr lang="en-US" sz="1800" b="1" i="0" u="none" strike="noStrike" baseline="0" dirty="0">
              <a:latin typeface="TimesLTStd-Roman"/>
            </a:endParaRPr>
          </a:p>
          <a:p>
            <a:pPr marL="285750" indent="-285750" algn="l">
              <a:buFontTx/>
              <a:buChar char="-"/>
            </a:pPr>
            <a:r>
              <a:rPr lang="en-US" sz="1800" b="1" i="0" u="none" strike="noStrike" baseline="0" dirty="0">
                <a:latin typeface="TimesLTStd-Roman"/>
              </a:rPr>
              <a:t>On the other hand, distributed or semi‐distributed approaches with low signaling overhead are suitable for dense multi‐tier networks, where multiple nodes can perform resource allocation independently</a:t>
            </a:r>
          </a:p>
          <a:p>
            <a:pPr marL="285750" indent="-285750" algn="l">
              <a:buFontTx/>
              <a:buChar char="-"/>
            </a:pPr>
            <a:endParaRPr lang="en-US" sz="1800" b="1" i="0" u="none" strike="noStrike" baseline="0" dirty="0">
              <a:latin typeface="TimesLTStd-Roman"/>
            </a:endParaRPr>
          </a:p>
          <a:p>
            <a:pPr marL="285750" indent="-285750" algn="l">
              <a:buFontTx/>
              <a:buChar char="-"/>
            </a:pPr>
            <a:endParaRPr lang="en-US" sz="1800" b="1" i="0" u="none" strike="noStrike" baseline="0" dirty="0">
              <a:latin typeface="TimesLTStd-Roman"/>
            </a:endParaRPr>
          </a:p>
          <a:p>
            <a:pPr marL="285750" indent="-285750" algn="l">
              <a:buFontTx/>
              <a:buChar char="-"/>
            </a:pPr>
            <a:r>
              <a:rPr lang="en-US" sz="1800" b="0" i="0" u="none" strike="noStrike" baseline="0" dirty="0">
                <a:latin typeface="TimesLTStd-Roman"/>
              </a:rPr>
              <a:t>where the network nodes, such as SBSs and P2P nodes, perform resource allocation independently or with the minimal assistance of the central controllers: the MBSs. In addition, the distributed methods may turn out to be efficient solutions for practical implementations due to the reduced computational </a:t>
            </a:r>
            <a:r>
              <a:rPr lang="en-CA" sz="1800" b="0" i="0" u="none" strike="noStrike" baseline="0" dirty="0">
                <a:latin typeface="TimesLTStd-Roman"/>
              </a:rPr>
              <a:t>complexity.</a:t>
            </a:r>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7</a:t>
            </a:fld>
            <a:endParaRPr lang="en-US"/>
          </a:p>
        </p:txBody>
      </p:sp>
    </p:spTree>
    <p:extLst>
      <p:ext uri="{BB962C8B-B14F-4D97-AF65-F5344CB8AC3E}">
        <p14:creationId xmlns:p14="http://schemas.microsoft.com/office/powerpoint/2010/main" val="3349544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LTStd-Roman"/>
              </a:rPr>
              <a:t>Recent studies have revealed that</a:t>
            </a:r>
            <a:r>
              <a:rPr lang="en-US" sz="1800" b="0" i="0" u="none" strike="noStrike" baseline="0" dirty="0">
                <a:latin typeface="TimesLTStd-Roman"/>
              </a:rPr>
              <a:t> the optimum radio resource allocation in a future OFDMA‐based multi‐tier network is generally an NP‐hard problem, and hence computationally </a:t>
            </a:r>
            <a:r>
              <a:rPr lang="en-US" sz="1800" b="1" i="0" u="none" strike="noStrike" baseline="0" dirty="0">
                <a:latin typeface="TimesLTStd-Roman"/>
              </a:rPr>
              <a:t>intractable</a:t>
            </a:r>
            <a:r>
              <a:rPr lang="en-US" sz="1800" b="0" i="0" u="none" strike="noStrike" baseline="0" dirty="0">
                <a:latin typeface="TimesLTStd-Roman"/>
              </a:rPr>
              <a:t> [19, 20, 21]. </a:t>
            </a:r>
          </a:p>
          <a:p>
            <a:pPr marL="285750" indent="-285750" algn="l">
              <a:buFontTx/>
              <a:buChar char="-"/>
            </a:pPr>
            <a:r>
              <a:rPr lang="en-US" sz="1800" b="0" i="0" u="none" strike="noStrike" baseline="0" dirty="0">
                <a:latin typeface="TimesLTStd-Roman"/>
              </a:rPr>
              <a:t>Centralized methods – brute‐force, sub‐optimal, and heuristic-based– for solving the resource allocation problems in a dense network are not scalable.</a:t>
            </a:r>
          </a:p>
          <a:p>
            <a:pPr marL="285750" indent="-285750" algn="l">
              <a:buFontTx/>
              <a:buChar char="-"/>
            </a:pPr>
            <a:endParaRPr lang="en-US" sz="1800" b="0" i="0" u="none" strike="noStrike" baseline="0" dirty="0">
              <a:latin typeface="TimesLTStd-Roman"/>
            </a:endParaRPr>
          </a:p>
          <a:p>
            <a:pPr marL="285750" indent="-285750" algn="l">
              <a:buFontTx/>
              <a:buChar char="-"/>
            </a:pPr>
            <a:r>
              <a:rPr lang="en-US" sz="1800" b="1" i="0" u="none" strike="noStrike" baseline="0" dirty="0">
                <a:latin typeface="TimesLTStd-Roman"/>
              </a:rPr>
              <a:t>Moreover, with the centralized approaches, the controller node could be a bottleneck due to the requirement for global information to manage all the network tiers: small cells, D2D/M2M UEs, and so on.  And this requires a lot of signaling overhead. </a:t>
            </a:r>
          </a:p>
          <a:p>
            <a:pPr marL="285750" indent="-285750" algn="l">
              <a:buFontTx/>
              <a:buChar char="-"/>
            </a:pPr>
            <a:endParaRPr lang="en-US" sz="1800" b="1" i="0" u="none" strike="noStrike" baseline="0" dirty="0">
              <a:latin typeface="TimesLTStd-Roman"/>
            </a:endParaRPr>
          </a:p>
          <a:p>
            <a:pPr marL="285750" indent="-285750" algn="l">
              <a:buFontTx/>
              <a:buChar char="-"/>
            </a:pPr>
            <a:r>
              <a:rPr lang="en-US" sz="1800" b="1" i="0" u="none" strike="noStrike" baseline="0" dirty="0">
                <a:latin typeface="TimesLTStd-Roman"/>
              </a:rPr>
              <a:t>On the other hand, distributed or semi‐distributed approaches with low signaling overhead are suitable for dense multi‐tier networks, where multiple nodes can perform resource allocation independently</a:t>
            </a:r>
          </a:p>
          <a:p>
            <a:pPr marL="285750" indent="-285750" algn="l">
              <a:buFontTx/>
              <a:buChar char="-"/>
            </a:pPr>
            <a:endParaRPr lang="en-US" sz="1800" b="1" i="0" u="none" strike="noStrike" baseline="0" dirty="0">
              <a:latin typeface="TimesLTStd-Roman"/>
            </a:endParaRPr>
          </a:p>
          <a:p>
            <a:pPr marL="285750" indent="-285750" algn="l">
              <a:buFontTx/>
              <a:buChar char="-"/>
            </a:pPr>
            <a:endParaRPr lang="en-US" sz="1800" b="1" i="0" u="none" strike="noStrike" baseline="0" dirty="0">
              <a:latin typeface="TimesLTStd-Roman"/>
            </a:endParaRPr>
          </a:p>
          <a:p>
            <a:pPr marL="285750" indent="-285750" algn="l">
              <a:buFontTx/>
              <a:buChar char="-"/>
            </a:pPr>
            <a:r>
              <a:rPr lang="en-US" sz="1800" b="0" i="0" u="none" strike="noStrike" baseline="0" dirty="0">
                <a:latin typeface="TimesLTStd-Roman"/>
              </a:rPr>
              <a:t>where the network nodes, such as SBSs and P2P nodes, perform resource allocation independently or with the minimal assistance of the central controllers: the MBSs. In addition, the distributed methods may turn out to be efficient solutions for practical implementations due to the reduced computational </a:t>
            </a:r>
            <a:r>
              <a:rPr lang="en-CA" sz="1800" b="0" i="0" u="none" strike="noStrike" baseline="0" dirty="0">
                <a:latin typeface="TimesLTStd-Roman"/>
              </a:rPr>
              <a:t>complexity.</a:t>
            </a:r>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8</a:t>
            </a:fld>
            <a:endParaRPr lang="en-US"/>
          </a:p>
        </p:txBody>
      </p:sp>
    </p:spTree>
    <p:extLst>
      <p:ext uri="{BB962C8B-B14F-4D97-AF65-F5344CB8AC3E}">
        <p14:creationId xmlns:p14="http://schemas.microsoft.com/office/powerpoint/2010/main" val="323388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en-US" sz="1800" b="1" i="0" u="none" strike="noStrike" baseline="0" dirty="0">
                <a:latin typeface="Times-Roman"/>
              </a:rPr>
              <a:t>Can learn the implied characteristics of the environment </a:t>
            </a:r>
          </a:p>
          <a:p>
            <a:pPr marL="285750" indent="-285750" algn="l">
              <a:buFontTx/>
              <a:buChar char="-"/>
            </a:pPr>
            <a:r>
              <a:rPr lang="en-US" sz="1800" b="1" i="0" u="none" strike="noStrike" baseline="0" dirty="0">
                <a:latin typeface="Times-Roman"/>
              </a:rPr>
              <a:t>Avoid the exhaustive search in the action space of the problem </a:t>
            </a:r>
          </a:p>
          <a:p>
            <a:pPr marL="285750" indent="-285750" algn="l">
              <a:buFontTx/>
              <a:buChar char="-"/>
            </a:pPr>
            <a:r>
              <a:rPr lang="en-US" sz="1800" b="1" i="0" u="none" strike="noStrike" baseline="0" dirty="0">
                <a:latin typeface="Times-Roman"/>
              </a:rPr>
              <a:t>And can provide near-optimal solutions</a:t>
            </a:r>
            <a:r>
              <a:rPr lang="en-CA" sz="1800" b="1" i="0" u="none" strike="noStrike" baseline="0" dirty="0">
                <a:latin typeface="Times-Roman"/>
              </a:rPr>
              <a:t> to maximize </a:t>
            </a:r>
            <a:r>
              <a:rPr lang="en-US" sz="1800" b="1" i="0" u="none" strike="noStrike" baseline="0" dirty="0">
                <a:latin typeface="Times-Roman"/>
              </a:rPr>
              <a:t>the end-user performance (SINR and data rate). This is particularly useful in cases with non-convex optimization problems.  </a:t>
            </a:r>
          </a:p>
          <a:p>
            <a:pPr marL="285750" indent="-285750" algn="l">
              <a:buFontTx/>
              <a:buChar char="-"/>
            </a:pPr>
            <a:r>
              <a:rPr lang="en-CA" sz="1800" b="0" i="0" u="none" strike="noStrike" baseline="0" dirty="0">
                <a:latin typeface="Times-Roman"/>
              </a:rPr>
              <a:t> </a:t>
            </a:r>
            <a:endParaRPr lang="en-CA" dirty="0"/>
          </a:p>
        </p:txBody>
      </p:sp>
      <p:sp>
        <p:nvSpPr>
          <p:cNvPr id="4" name="Slide Number Placeholder 3"/>
          <p:cNvSpPr>
            <a:spLocks noGrp="1"/>
          </p:cNvSpPr>
          <p:nvPr>
            <p:ph type="sldNum" sz="quarter" idx="5"/>
          </p:nvPr>
        </p:nvSpPr>
        <p:spPr/>
        <p:txBody>
          <a:bodyPr/>
          <a:lstStyle/>
          <a:p>
            <a:fld id="{438FB35F-51F3-4CE4-A36F-CD5237D82F77}" type="slidenum">
              <a:rPr lang="en-US" smtClean="0"/>
              <a:t>9</a:t>
            </a:fld>
            <a:endParaRPr lang="en-US"/>
          </a:p>
        </p:txBody>
      </p:sp>
    </p:spTree>
    <p:extLst>
      <p:ext uri="{BB962C8B-B14F-4D97-AF65-F5344CB8AC3E}">
        <p14:creationId xmlns:p14="http://schemas.microsoft.com/office/powerpoint/2010/main" val="27178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5B02-5A4A-43F9-BAD1-8E65A97533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5EAE1-248D-4DA9-8E92-B1CF711CA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765BEE-2F21-45F4-9213-1A70B94CCF18}"/>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59E0C14D-7A47-49EF-8751-ED39B08A4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78B08-3969-4E66-88D5-7F9111315CF0}"/>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975675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05F6-4B47-4BAC-AEB9-DA91755A5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8C87E-74A4-4229-8039-9EF16EE82B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9D9AA-4F74-4EA0-8A30-28126F1F1987}"/>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F145D11D-00A2-4571-BEB6-5541375FA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208D3-918B-4AA7-AE76-92AF3A47C938}"/>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103393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620850-1A0E-4E5B-8094-FF015B722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77EA97-98A1-469C-A8E2-1D9DB63F9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CB0A0-116F-4772-9208-3325B3812956}"/>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E9886E15-5E43-4748-A396-36C1622CD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23983-E8A1-40D1-ABE6-35F6ADC02628}"/>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13660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E10F-129F-4DA3-A79E-DA0DC8028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6295D-A65F-4F75-944B-65CED2D32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FB2BA-5198-4FD8-860F-26C80CE35BA8}"/>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F6FC3140-C41A-41FD-9A22-8866CBBE1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C963B-32E2-4A42-B92C-A1C54EBA9F9B}"/>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204735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9BE-9E81-457B-A798-8E68BDC27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B54C0C-91E3-4704-B7F7-2C09AF3C8A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6BF78A-AA93-4855-B0FF-E7D72EC07648}"/>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C3AC8DAE-0E11-4EF9-B656-E9A737E1E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84121-1D60-4F03-A908-E71C26D67D2D}"/>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160669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5505-4093-427E-8064-83D1B941B4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6E2D-827E-4C45-9848-198D8D82A6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E73495-E59D-4674-9574-2762A5E99D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995CAF-214E-4AC8-86EB-666EBEA98AAE}"/>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6" name="Footer Placeholder 5">
            <a:extLst>
              <a:ext uri="{FF2B5EF4-FFF2-40B4-BE49-F238E27FC236}">
                <a16:creationId xmlns:a16="http://schemas.microsoft.com/office/drawing/2014/main" id="{33B1A5B8-17B7-4F89-A496-B123D35D9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93F58-75E3-4437-84F1-065BA7C56DCD}"/>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34865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F5BC-A14D-43A3-A8A1-40768750B3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31FC11-1ACC-44B9-966E-09D2563DAC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042674-C497-4CDF-AE4B-BDEFFFA3BD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80E862-B4B9-4B43-9E83-FBAE6986C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E0A0AE-7012-4B73-AFE6-6AE1493C2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063C-85FA-400C-AD78-5FAE1A6ED447}"/>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8" name="Footer Placeholder 7">
            <a:extLst>
              <a:ext uri="{FF2B5EF4-FFF2-40B4-BE49-F238E27FC236}">
                <a16:creationId xmlns:a16="http://schemas.microsoft.com/office/drawing/2014/main" id="{E161B6E5-3C44-4CC8-AECA-9D45E940E4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704B96-AEEF-4410-B2B4-68A7922E4A05}"/>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214573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02DD-6416-4617-8EDF-843656E06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097CF-3AD9-46C5-A9CA-E805314E16BC}"/>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4" name="Footer Placeholder 3">
            <a:extLst>
              <a:ext uri="{FF2B5EF4-FFF2-40B4-BE49-F238E27FC236}">
                <a16:creationId xmlns:a16="http://schemas.microsoft.com/office/drawing/2014/main" id="{4C0EEED4-FF9E-438F-8068-3A4CFDBC69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4B8AB-6CB8-4FB1-9475-C5845DA4301A}"/>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1663307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59692D-7B80-4FAB-AC01-DB5279F02E30}"/>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3" name="Footer Placeholder 2">
            <a:extLst>
              <a:ext uri="{FF2B5EF4-FFF2-40B4-BE49-F238E27FC236}">
                <a16:creationId xmlns:a16="http://schemas.microsoft.com/office/drawing/2014/main" id="{A540594D-169C-4B1E-8190-59DFFA60DA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77C752-900C-4B87-8855-73ED8B887C2E}"/>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203273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7EF3-A19A-49D3-9A78-0AD913364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BBAEC-D403-4FF1-964E-577D2C9FB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DC0F9-DAAC-4713-AA73-77367A3E7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658F83-50A8-4137-A8CF-2EF25BF11B13}"/>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6" name="Footer Placeholder 5">
            <a:extLst>
              <a:ext uri="{FF2B5EF4-FFF2-40B4-BE49-F238E27FC236}">
                <a16:creationId xmlns:a16="http://schemas.microsoft.com/office/drawing/2014/main" id="{E1C3CB9A-A831-4505-9556-BD9878F7D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244B8-19B8-4737-B499-15E27AB46A03}"/>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243507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4B03-CF7E-4A0A-A30E-D7852A9CF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67ED4C-6B17-4947-BCEB-EB11D62E0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CE792D-16A6-46C5-94F9-463A35CA3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79CF8-2CD1-4B4D-891A-71C769CF9796}"/>
              </a:ext>
            </a:extLst>
          </p:cNvPr>
          <p:cNvSpPr>
            <a:spLocks noGrp="1"/>
          </p:cNvSpPr>
          <p:nvPr>
            <p:ph type="dt" sz="half" idx="10"/>
          </p:nvPr>
        </p:nvSpPr>
        <p:spPr/>
        <p:txBody>
          <a:bodyPr/>
          <a:lstStyle/>
          <a:p>
            <a:fld id="{31AA7E1B-1726-4A2C-A952-67B9B81E85A7}" type="datetimeFigureOut">
              <a:rPr lang="en-US" smtClean="0"/>
              <a:t>4/12/2022</a:t>
            </a:fld>
            <a:endParaRPr lang="en-US"/>
          </a:p>
        </p:txBody>
      </p:sp>
      <p:sp>
        <p:nvSpPr>
          <p:cNvPr id="6" name="Footer Placeholder 5">
            <a:extLst>
              <a:ext uri="{FF2B5EF4-FFF2-40B4-BE49-F238E27FC236}">
                <a16:creationId xmlns:a16="http://schemas.microsoft.com/office/drawing/2014/main" id="{0A060D14-679E-4E13-BB90-3488B32217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6767AD-5373-42A2-919D-38EC9543916F}"/>
              </a:ext>
            </a:extLst>
          </p:cNvPr>
          <p:cNvSpPr>
            <a:spLocks noGrp="1"/>
          </p:cNvSpPr>
          <p:nvPr>
            <p:ph type="sldNum" sz="quarter" idx="12"/>
          </p:nvPr>
        </p:nvSpPr>
        <p:spPr/>
        <p:txBody>
          <a:bodyPr/>
          <a:lstStyle/>
          <a:p>
            <a:fld id="{51C53DDC-1A3B-40B7-9B64-704ED9192EEB}" type="slidenum">
              <a:rPr lang="en-US" smtClean="0"/>
              <a:t>‹#›</a:t>
            </a:fld>
            <a:endParaRPr lang="en-US"/>
          </a:p>
        </p:txBody>
      </p:sp>
    </p:spTree>
    <p:extLst>
      <p:ext uri="{BB962C8B-B14F-4D97-AF65-F5344CB8AC3E}">
        <p14:creationId xmlns:p14="http://schemas.microsoft.com/office/powerpoint/2010/main" val="115989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267C6-5932-433A-93D8-E535A4299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3E6F8A-B0D4-41A1-B2A8-262E3F456C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8C69F-7260-4E64-A96B-3136926E3B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AA7E1B-1726-4A2C-A952-67B9B81E85A7}" type="datetimeFigureOut">
              <a:rPr lang="en-US" smtClean="0"/>
              <a:t>4/12/2022</a:t>
            </a:fld>
            <a:endParaRPr lang="en-US"/>
          </a:p>
        </p:txBody>
      </p:sp>
      <p:sp>
        <p:nvSpPr>
          <p:cNvPr id="5" name="Footer Placeholder 4">
            <a:extLst>
              <a:ext uri="{FF2B5EF4-FFF2-40B4-BE49-F238E27FC236}">
                <a16:creationId xmlns:a16="http://schemas.microsoft.com/office/drawing/2014/main" id="{F0201DCA-9E35-4500-965E-B6FE0E56CF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2170D0-5E2E-4444-B520-549EF68FA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53DDC-1A3B-40B7-9B64-704ED9192EEB}" type="slidenum">
              <a:rPr lang="en-US" smtClean="0"/>
              <a:t>‹#›</a:t>
            </a:fld>
            <a:endParaRPr lang="en-US"/>
          </a:p>
        </p:txBody>
      </p:sp>
    </p:spTree>
    <p:extLst>
      <p:ext uri="{BB962C8B-B14F-4D97-AF65-F5344CB8AC3E}">
        <p14:creationId xmlns:p14="http://schemas.microsoft.com/office/powerpoint/2010/main" val="3787079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eg"/><Relationship Id="rId4" Type="http://schemas.openxmlformats.org/officeDocument/2006/relationships/image" Target="../media/image17.jpg"/><Relationship Id="rId9"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A4428-1C5B-4796-A091-96422789C25F}"/>
              </a:ext>
            </a:extLst>
          </p:cNvPr>
          <p:cNvSpPr>
            <a:spLocks noGrp="1"/>
          </p:cNvSpPr>
          <p:nvPr>
            <p:ph type="ctrTitle"/>
          </p:nvPr>
        </p:nvSpPr>
        <p:spPr>
          <a:xfrm>
            <a:off x="161149" y="955964"/>
            <a:ext cx="11646569" cy="3313545"/>
          </a:xfrm>
        </p:spPr>
        <p:txBody>
          <a:bodyPr>
            <a:normAutofit fontScale="90000"/>
          </a:bodyPr>
          <a:lstStyle/>
          <a:p>
            <a:r>
              <a:rPr lang="en-US" sz="6700" dirty="0"/>
              <a:t>SYSC 5108 – Deep Learning</a:t>
            </a:r>
            <a:br>
              <a:rPr lang="en-US" dirty="0"/>
            </a:br>
            <a:br>
              <a:rPr lang="en-US" dirty="0"/>
            </a:br>
            <a:r>
              <a:rPr lang="en-US" sz="4900" u="sng" dirty="0"/>
              <a:t>Image Recognition: Using Deep Neural Networks for Traffic Light </a:t>
            </a:r>
            <a:r>
              <a:rPr lang="en-US" sz="4900" u="sng" dirty="0" err="1"/>
              <a:t>Managment</a:t>
            </a:r>
            <a:br>
              <a:rPr lang="en-US" u="sng" dirty="0"/>
            </a:br>
            <a:endParaRPr lang="en-US" dirty="0"/>
          </a:p>
        </p:txBody>
      </p:sp>
      <p:pic>
        <p:nvPicPr>
          <p:cNvPr id="5" name="Picture 4" descr="carleton-university-vector-logo | Agile Manufacturing Inc | 3D Printing  Solutions">
            <a:extLst>
              <a:ext uri="{FF2B5EF4-FFF2-40B4-BE49-F238E27FC236}">
                <a16:creationId xmlns:a16="http://schemas.microsoft.com/office/drawing/2014/main" id="{767D2B2C-D2D9-4A89-95F9-BBFE7871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97" y="4446552"/>
            <a:ext cx="3990933" cy="221718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95131FD-16F7-4C66-B5F5-EE89E069A60A}"/>
              </a:ext>
            </a:extLst>
          </p:cNvPr>
          <p:cNvSpPr>
            <a:spLocks noGrp="1"/>
          </p:cNvSpPr>
          <p:nvPr>
            <p:ph type="subTitle" idx="1"/>
          </p:nvPr>
        </p:nvSpPr>
        <p:spPr>
          <a:xfrm>
            <a:off x="1694781" y="5696618"/>
            <a:ext cx="2311079" cy="478781"/>
          </a:xfrm>
        </p:spPr>
        <p:txBody>
          <a:bodyPr>
            <a:normAutofit/>
          </a:bodyPr>
          <a:lstStyle/>
          <a:p>
            <a:r>
              <a:rPr lang="en-US" dirty="0"/>
              <a:t>By: Jon Menard  </a:t>
            </a:r>
          </a:p>
          <a:p>
            <a:endParaRPr lang="en-US" dirty="0"/>
          </a:p>
        </p:txBody>
      </p:sp>
    </p:spTree>
    <p:extLst>
      <p:ext uri="{BB962C8B-B14F-4D97-AF65-F5344CB8AC3E}">
        <p14:creationId xmlns:p14="http://schemas.microsoft.com/office/powerpoint/2010/main" val="73493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outdoor, white, old&#10;&#10;Description automatically generated">
            <a:extLst>
              <a:ext uri="{FF2B5EF4-FFF2-40B4-BE49-F238E27FC236}">
                <a16:creationId xmlns:a16="http://schemas.microsoft.com/office/drawing/2014/main" id="{715FDC28-5B0E-4396-A01E-15563470167D}"/>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10149" r="2461" b="10178"/>
          <a:stretch/>
        </p:blipFill>
        <p:spPr>
          <a:xfrm>
            <a:off x="7139668" y="1751920"/>
            <a:ext cx="3808800" cy="214746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Results</a:t>
            </a:r>
          </a:p>
        </p:txBody>
      </p:sp>
      <p:sp>
        <p:nvSpPr>
          <p:cNvPr id="13" name="TextBox 12">
            <a:extLst>
              <a:ext uri="{FF2B5EF4-FFF2-40B4-BE49-F238E27FC236}">
                <a16:creationId xmlns:a16="http://schemas.microsoft.com/office/drawing/2014/main" id="{87FEBF3E-7912-4A47-8827-C69010062189}"/>
              </a:ext>
            </a:extLst>
          </p:cNvPr>
          <p:cNvSpPr txBox="1"/>
          <p:nvPr/>
        </p:nvSpPr>
        <p:spPr>
          <a:xfrm>
            <a:off x="772574" y="1337971"/>
            <a:ext cx="5579417" cy="369332"/>
          </a:xfrm>
          <a:prstGeom prst="rect">
            <a:avLst/>
          </a:prstGeom>
          <a:noFill/>
        </p:spPr>
        <p:txBody>
          <a:bodyPr wrap="square" rtlCol="0">
            <a:spAutoFit/>
          </a:bodyPr>
          <a:lstStyle/>
          <a:p>
            <a:r>
              <a:rPr lang="en-CA" dirty="0"/>
              <a:t>Feature extraction from 1</a:t>
            </a:r>
            <a:r>
              <a:rPr lang="en-CA" baseline="30000" dirty="0"/>
              <a:t>st</a:t>
            </a:r>
            <a:r>
              <a:rPr lang="en-CA" dirty="0"/>
              <a:t> convolution layer</a:t>
            </a:r>
          </a:p>
        </p:txBody>
      </p:sp>
      <p:pic>
        <p:nvPicPr>
          <p:cNvPr id="10" name="Picture 9" descr="A picture containing text, outdoor, road, car&#10;&#10;Description automatically generated">
            <a:extLst>
              <a:ext uri="{FF2B5EF4-FFF2-40B4-BE49-F238E27FC236}">
                <a16:creationId xmlns:a16="http://schemas.microsoft.com/office/drawing/2014/main" id="{6A2F3D81-4F3C-4F95-807A-106D81443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751920"/>
            <a:ext cx="3810000" cy="21431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7" name="Arrow: Right 16">
            <a:extLst>
              <a:ext uri="{FF2B5EF4-FFF2-40B4-BE49-F238E27FC236}">
                <a16:creationId xmlns:a16="http://schemas.microsoft.com/office/drawing/2014/main" id="{E251938B-8F34-4101-BCEE-E05C1B35FC45}"/>
              </a:ext>
            </a:extLst>
          </p:cNvPr>
          <p:cNvSpPr/>
          <p:nvPr/>
        </p:nvSpPr>
        <p:spPr>
          <a:xfrm>
            <a:off x="5257664" y="2577465"/>
            <a:ext cx="1223554" cy="49203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5408A282-835B-4C26-B2CA-94DA5B3EEC62}"/>
              </a:ext>
            </a:extLst>
          </p:cNvPr>
          <p:cNvSpPr/>
          <p:nvPr/>
        </p:nvSpPr>
        <p:spPr>
          <a:xfrm>
            <a:off x="8960439" y="2761566"/>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E69D31EA-8F24-407F-890E-17E11790A01C}"/>
              </a:ext>
            </a:extLst>
          </p:cNvPr>
          <p:cNvSpPr/>
          <p:nvPr/>
        </p:nvSpPr>
        <p:spPr>
          <a:xfrm>
            <a:off x="9794557" y="2758653"/>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AA86DA00-B453-4325-94E9-B107D411ADAE}"/>
              </a:ext>
            </a:extLst>
          </p:cNvPr>
          <p:cNvSpPr/>
          <p:nvPr/>
        </p:nvSpPr>
        <p:spPr>
          <a:xfrm>
            <a:off x="9866526" y="3117882"/>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0525DB50-9FAD-4876-9BAD-F60CB50752D9}"/>
              </a:ext>
            </a:extLst>
          </p:cNvPr>
          <p:cNvSpPr/>
          <p:nvPr/>
        </p:nvSpPr>
        <p:spPr>
          <a:xfrm>
            <a:off x="7645854" y="2213929"/>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7741D563-22EE-49B8-9A6D-7153E7359A78}"/>
              </a:ext>
            </a:extLst>
          </p:cNvPr>
          <p:cNvSpPr/>
          <p:nvPr/>
        </p:nvSpPr>
        <p:spPr>
          <a:xfrm>
            <a:off x="8173810" y="277196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0D3A62A7-B708-4AB7-B375-E5F4BB961D99}"/>
              </a:ext>
            </a:extLst>
          </p:cNvPr>
          <p:cNvSpPr/>
          <p:nvPr/>
        </p:nvSpPr>
        <p:spPr>
          <a:xfrm>
            <a:off x="2656196" y="2746546"/>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09763822-7519-4530-BF81-0538EA198B25}"/>
              </a:ext>
            </a:extLst>
          </p:cNvPr>
          <p:cNvSpPr/>
          <p:nvPr/>
        </p:nvSpPr>
        <p:spPr>
          <a:xfrm>
            <a:off x="3490314" y="2743633"/>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07C3CBFE-9CEF-4086-8506-E3FF97C5015C}"/>
              </a:ext>
            </a:extLst>
          </p:cNvPr>
          <p:cNvSpPr/>
          <p:nvPr/>
        </p:nvSpPr>
        <p:spPr>
          <a:xfrm>
            <a:off x="3562283" y="3102862"/>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FC0B9F65-FBC5-4A13-A8D4-42666D459A36}"/>
              </a:ext>
            </a:extLst>
          </p:cNvPr>
          <p:cNvSpPr/>
          <p:nvPr/>
        </p:nvSpPr>
        <p:spPr>
          <a:xfrm>
            <a:off x="1341611" y="2198909"/>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278DC725-E1BE-46F2-AC1E-CEB951C12407}"/>
              </a:ext>
            </a:extLst>
          </p:cNvPr>
          <p:cNvSpPr/>
          <p:nvPr/>
        </p:nvSpPr>
        <p:spPr>
          <a:xfrm>
            <a:off x="1869567" y="275694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572865B6-FDA4-4CAB-BD11-4985DDA603D0}"/>
              </a:ext>
            </a:extLst>
          </p:cNvPr>
          <p:cNvSpPr/>
          <p:nvPr/>
        </p:nvSpPr>
        <p:spPr>
          <a:xfrm>
            <a:off x="7143588" y="277196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56B64F99-53A4-4AD8-838D-ECA64038A5CA}"/>
              </a:ext>
            </a:extLst>
          </p:cNvPr>
          <p:cNvSpPr/>
          <p:nvPr/>
        </p:nvSpPr>
        <p:spPr>
          <a:xfrm>
            <a:off x="834521" y="2790007"/>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016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outdoor, white, old&#10;&#10;Description automatically generated">
            <a:extLst>
              <a:ext uri="{FF2B5EF4-FFF2-40B4-BE49-F238E27FC236}">
                <a16:creationId xmlns:a16="http://schemas.microsoft.com/office/drawing/2014/main" id="{715FDC28-5B0E-4396-A01E-15563470167D}"/>
              </a:ext>
            </a:extLst>
          </p:cNvPr>
          <p:cNvPicPr>
            <a:picLocks noChangeAspect="1"/>
          </p:cNvPicPr>
          <p:nvPr/>
        </p:nvPicPr>
        <p:blipFill rotWithShape="1">
          <a:blip r:embed="rId3">
            <a:extLst>
              <a:ext uri="{28A0092B-C50C-407E-A947-70E740481C1C}">
                <a14:useLocalDpi xmlns:a14="http://schemas.microsoft.com/office/drawing/2010/main" val="0"/>
              </a:ext>
            </a:extLst>
          </a:blip>
          <a:srcRect l="3333" t="10149" r="2461" b="10178"/>
          <a:stretch/>
        </p:blipFill>
        <p:spPr>
          <a:xfrm>
            <a:off x="7139668" y="1751920"/>
            <a:ext cx="3808800" cy="214746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Results</a:t>
            </a:r>
          </a:p>
        </p:txBody>
      </p:sp>
      <p:sp>
        <p:nvSpPr>
          <p:cNvPr id="13" name="TextBox 12">
            <a:extLst>
              <a:ext uri="{FF2B5EF4-FFF2-40B4-BE49-F238E27FC236}">
                <a16:creationId xmlns:a16="http://schemas.microsoft.com/office/drawing/2014/main" id="{87FEBF3E-7912-4A47-8827-C69010062189}"/>
              </a:ext>
            </a:extLst>
          </p:cNvPr>
          <p:cNvSpPr txBox="1"/>
          <p:nvPr/>
        </p:nvSpPr>
        <p:spPr>
          <a:xfrm>
            <a:off x="772574" y="1337971"/>
            <a:ext cx="5579417" cy="369332"/>
          </a:xfrm>
          <a:prstGeom prst="rect">
            <a:avLst/>
          </a:prstGeom>
          <a:noFill/>
        </p:spPr>
        <p:txBody>
          <a:bodyPr wrap="square" rtlCol="0">
            <a:spAutoFit/>
          </a:bodyPr>
          <a:lstStyle/>
          <a:p>
            <a:r>
              <a:rPr lang="en-CA" dirty="0"/>
              <a:t>Feature extraction from 1</a:t>
            </a:r>
            <a:r>
              <a:rPr lang="en-CA" baseline="30000" dirty="0"/>
              <a:t>st</a:t>
            </a:r>
            <a:r>
              <a:rPr lang="en-CA" dirty="0"/>
              <a:t> convolution layer</a:t>
            </a:r>
          </a:p>
        </p:txBody>
      </p:sp>
      <p:pic>
        <p:nvPicPr>
          <p:cNvPr id="6" name="Picture 5" descr="A picture containing diagram&#10;&#10;Description automatically generated">
            <a:extLst>
              <a:ext uri="{FF2B5EF4-FFF2-40B4-BE49-F238E27FC236}">
                <a16:creationId xmlns:a16="http://schemas.microsoft.com/office/drawing/2014/main" id="{35C99577-D2CB-4C25-957D-3156BE49FDB2}"/>
              </a:ext>
            </a:extLst>
          </p:cNvPr>
          <p:cNvPicPr>
            <a:picLocks noChangeAspect="1"/>
          </p:cNvPicPr>
          <p:nvPr/>
        </p:nvPicPr>
        <p:blipFill rotWithShape="1">
          <a:blip r:embed="rId4">
            <a:extLst>
              <a:ext uri="{28A0092B-C50C-407E-A947-70E740481C1C}">
                <a14:useLocalDpi xmlns:a14="http://schemas.microsoft.com/office/drawing/2010/main" val="0"/>
              </a:ext>
            </a:extLst>
          </a:blip>
          <a:srcRect t="2317" b="2015"/>
          <a:stretch/>
        </p:blipFill>
        <p:spPr>
          <a:xfrm>
            <a:off x="7139668" y="4134521"/>
            <a:ext cx="3808800" cy="2619105"/>
          </a:xfrm>
          <a:prstGeom prst="rect">
            <a:avLst/>
          </a:prstGeom>
        </p:spPr>
      </p:pic>
      <p:pic>
        <p:nvPicPr>
          <p:cNvPr id="10" name="Picture 9" descr="A picture containing text, outdoor, road, car&#10;&#10;Description automatically generated">
            <a:extLst>
              <a:ext uri="{FF2B5EF4-FFF2-40B4-BE49-F238E27FC236}">
                <a16:creationId xmlns:a16="http://schemas.microsoft.com/office/drawing/2014/main" id="{6A2F3D81-4F3C-4F95-807A-106D81443D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751920"/>
            <a:ext cx="3810000" cy="21431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7" name="Arrow: Right 16">
            <a:extLst>
              <a:ext uri="{FF2B5EF4-FFF2-40B4-BE49-F238E27FC236}">
                <a16:creationId xmlns:a16="http://schemas.microsoft.com/office/drawing/2014/main" id="{E251938B-8F34-4101-BCEE-E05C1B35FC45}"/>
              </a:ext>
            </a:extLst>
          </p:cNvPr>
          <p:cNvSpPr/>
          <p:nvPr/>
        </p:nvSpPr>
        <p:spPr>
          <a:xfrm>
            <a:off x="5257664" y="2577465"/>
            <a:ext cx="1223554" cy="49203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5408A282-835B-4C26-B2CA-94DA5B3EEC62}"/>
              </a:ext>
            </a:extLst>
          </p:cNvPr>
          <p:cNvSpPr/>
          <p:nvPr/>
        </p:nvSpPr>
        <p:spPr>
          <a:xfrm>
            <a:off x="8960439" y="2761566"/>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E69D31EA-8F24-407F-890E-17E11790A01C}"/>
              </a:ext>
            </a:extLst>
          </p:cNvPr>
          <p:cNvSpPr/>
          <p:nvPr/>
        </p:nvSpPr>
        <p:spPr>
          <a:xfrm>
            <a:off x="9794557" y="2758653"/>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AA86DA00-B453-4325-94E9-B107D411ADAE}"/>
              </a:ext>
            </a:extLst>
          </p:cNvPr>
          <p:cNvSpPr/>
          <p:nvPr/>
        </p:nvSpPr>
        <p:spPr>
          <a:xfrm>
            <a:off x="9866526" y="3117882"/>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0525DB50-9FAD-4876-9BAD-F60CB50752D9}"/>
              </a:ext>
            </a:extLst>
          </p:cNvPr>
          <p:cNvSpPr/>
          <p:nvPr/>
        </p:nvSpPr>
        <p:spPr>
          <a:xfrm>
            <a:off x="7645854" y="2213929"/>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7741D563-22EE-49B8-9A6D-7153E7359A78}"/>
              </a:ext>
            </a:extLst>
          </p:cNvPr>
          <p:cNvSpPr/>
          <p:nvPr/>
        </p:nvSpPr>
        <p:spPr>
          <a:xfrm>
            <a:off x="8173810" y="277196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0D3A62A7-B708-4AB7-B375-E5F4BB961D99}"/>
              </a:ext>
            </a:extLst>
          </p:cNvPr>
          <p:cNvSpPr/>
          <p:nvPr/>
        </p:nvSpPr>
        <p:spPr>
          <a:xfrm>
            <a:off x="2656196" y="2746546"/>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09763822-7519-4530-BF81-0538EA198B25}"/>
              </a:ext>
            </a:extLst>
          </p:cNvPr>
          <p:cNvSpPr/>
          <p:nvPr/>
        </p:nvSpPr>
        <p:spPr>
          <a:xfrm>
            <a:off x="3490314" y="2743633"/>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a:extLst>
              <a:ext uri="{FF2B5EF4-FFF2-40B4-BE49-F238E27FC236}">
                <a16:creationId xmlns:a16="http://schemas.microsoft.com/office/drawing/2014/main" id="{07C3CBFE-9CEF-4086-8506-E3FF97C5015C}"/>
              </a:ext>
            </a:extLst>
          </p:cNvPr>
          <p:cNvSpPr/>
          <p:nvPr/>
        </p:nvSpPr>
        <p:spPr>
          <a:xfrm>
            <a:off x="3562283" y="3102862"/>
            <a:ext cx="428625" cy="359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FC0B9F65-FBC5-4A13-A8D4-42666D459A36}"/>
              </a:ext>
            </a:extLst>
          </p:cNvPr>
          <p:cNvSpPr/>
          <p:nvPr/>
        </p:nvSpPr>
        <p:spPr>
          <a:xfrm>
            <a:off x="1341611" y="2198909"/>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278DC725-E1BE-46F2-AC1E-CEB951C12407}"/>
              </a:ext>
            </a:extLst>
          </p:cNvPr>
          <p:cNvSpPr/>
          <p:nvPr/>
        </p:nvSpPr>
        <p:spPr>
          <a:xfrm>
            <a:off x="1869567" y="275694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572865B6-FDA4-4CAB-BD11-4985DDA603D0}"/>
              </a:ext>
            </a:extLst>
          </p:cNvPr>
          <p:cNvSpPr/>
          <p:nvPr/>
        </p:nvSpPr>
        <p:spPr>
          <a:xfrm>
            <a:off x="7143588" y="2771964"/>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56B64F99-53A4-4AD8-838D-ECA64038A5CA}"/>
              </a:ext>
            </a:extLst>
          </p:cNvPr>
          <p:cNvSpPr/>
          <p:nvPr/>
        </p:nvSpPr>
        <p:spPr>
          <a:xfrm>
            <a:off x="834521" y="2790007"/>
            <a:ext cx="304936" cy="27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4D7E18A-AD83-4B9A-B8C0-41C4F9C28EA7}"/>
              </a:ext>
            </a:extLst>
          </p:cNvPr>
          <p:cNvSpPr txBox="1"/>
          <p:nvPr/>
        </p:nvSpPr>
        <p:spPr>
          <a:xfrm>
            <a:off x="223295" y="3972702"/>
            <a:ext cx="3597479" cy="369332"/>
          </a:xfrm>
          <a:prstGeom prst="rect">
            <a:avLst/>
          </a:prstGeom>
          <a:noFill/>
        </p:spPr>
        <p:txBody>
          <a:bodyPr wrap="square" rtlCol="0">
            <a:spAutoFit/>
          </a:bodyPr>
          <a:lstStyle/>
          <a:p>
            <a:pPr algn="ctr"/>
            <a:r>
              <a:rPr lang="en-CA" dirty="0"/>
              <a:t>100% Validation Accuracy</a:t>
            </a:r>
          </a:p>
        </p:txBody>
      </p:sp>
      <p:pic>
        <p:nvPicPr>
          <p:cNvPr id="4" name="Picture 3" descr="Chart, histogram&#10;&#10;Description automatically generated">
            <a:extLst>
              <a:ext uri="{FF2B5EF4-FFF2-40B4-BE49-F238E27FC236}">
                <a16:creationId xmlns:a16="http://schemas.microsoft.com/office/drawing/2014/main" id="{370ADCCB-A7F4-44A5-9F3A-1C8AE845C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30" y="4061212"/>
            <a:ext cx="3808800" cy="2737723"/>
          </a:xfrm>
          <a:prstGeom prst="rect">
            <a:avLst/>
          </a:prstGeom>
        </p:spPr>
      </p:pic>
      <p:sp>
        <p:nvSpPr>
          <p:cNvPr id="23" name="TextBox 22">
            <a:extLst>
              <a:ext uri="{FF2B5EF4-FFF2-40B4-BE49-F238E27FC236}">
                <a16:creationId xmlns:a16="http://schemas.microsoft.com/office/drawing/2014/main" id="{72E4589B-A27B-415B-9122-1EDDE4537A38}"/>
              </a:ext>
            </a:extLst>
          </p:cNvPr>
          <p:cNvSpPr txBox="1"/>
          <p:nvPr/>
        </p:nvSpPr>
        <p:spPr>
          <a:xfrm>
            <a:off x="4098060" y="3972702"/>
            <a:ext cx="3597479" cy="369332"/>
          </a:xfrm>
          <a:prstGeom prst="rect">
            <a:avLst/>
          </a:prstGeom>
          <a:noFill/>
        </p:spPr>
        <p:txBody>
          <a:bodyPr wrap="square" rtlCol="0">
            <a:spAutoFit/>
          </a:bodyPr>
          <a:lstStyle/>
          <a:p>
            <a:pPr algn="ctr"/>
            <a:r>
              <a:rPr lang="en-CA" dirty="0"/>
              <a:t>100% Validation Accuracy</a:t>
            </a:r>
          </a:p>
        </p:txBody>
      </p:sp>
    </p:spTree>
    <p:extLst>
      <p:ext uri="{BB962C8B-B14F-4D97-AF65-F5344CB8AC3E}">
        <p14:creationId xmlns:p14="http://schemas.microsoft.com/office/powerpoint/2010/main" val="315104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a:t>Demo</a:t>
            </a:r>
            <a:endParaRPr lang="en-US" u="sng" dirty="0"/>
          </a:p>
        </p:txBody>
      </p:sp>
      <p:pic>
        <p:nvPicPr>
          <p:cNvPr id="9" name="Picture 8" descr="A road with trees on the side&#10;&#10;Description automatically generated with medium confidence">
            <a:extLst>
              <a:ext uri="{FF2B5EF4-FFF2-40B4-BE49-F238E27FC236}">
                <a16:creationId xmlns:a16="http://schemas.microsoft.com/office/drawing/2014/main" id="{76A8021D-5482-472D-BF65-6C989CD1F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75559"/>
            <a:ext cx="3810000" cy="2143125"/>
          </a:xfrm>
          <a:prstGeom prst="rect">
            <a:avLst/>
          </a:prstGeom>
        </p:spPr>
      </p:pic>
      <p:pic>
        <p:nvPicPr>
          <p:cNvPr id="15" name="Picture 14" descr="Cars on a street at night&#10;&#10;Description automatically generated with medium confidence">
            <a:extLst>
              <a:ext uri="{FF2B5EF4-FFF2-40B4-BE49-F238E27FC236}">
                <a16:creationId xmlns:a16="http://schemas.microsoft.com/office/drawing/2014/main" id="{B2B31E12-270C-40E8-9E9D-B1D9F325E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718683"/>
            <a:ext cx="3810000" cy="2143125"/>
          </a:xfrm>
          <a:prstGeom prst="rect">
            <a:avLst/>
          </a:prstGeom>
        </p:spPr>
      </p:pic>
      <p:pic>
        <p:nvPicPr>
          <p:cNvPr id="35" name="Picture 34" descr="A green car on a street&#10;&#10;Description automatically generated with medium confidence">
            <a:extLst>
              <a:ext uri="{FF2B5EF4-FFF2-40B4-BE49-F238E27FC236}">
                <a16:creationId xmlns:a16="http://schemas.microsoft.com/office/drawing/2014/main" id="{C082F19F-03B7-4F21-924A-37A71FDF5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1565618"/>
            <a:ext cx="3810000" cy="2143125"/>
          </a:xfrm>
          <a:prstGeom prst="rect">
            <a:avLst/>
          </a:prstGeom>
        </p:spPr>
      </p:pic>
      <p:pic>
        <p:nvPicPr>
          <p:cNvPr id="37" name="Picture 36" descr="A car on a road&#10;&#10;Description automatically generated with medium confidence">
            <a:extLst>
              <a:ext uri="{FF2B5EF4-FFF2-40B4-BE49-F238E27FC236}">
                <a16:creationId xmlns:a16="http://schemas.microsoft.com/office/drawing/2014/main" id="{3A2A7976-ECDA-4217-A7FB-0A7BA10A05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0" y="3708743"/>
            <a:ext cx="3810000" cy="2143125"/>
          </a:xfrm>
          <a:prstGeom prst="rect">
            <a:avLst/>
          </a:prstGeom>
        </p:spPr>
      </p:pic>
      <p:pic>
        <p:nvPicPr>
          <p:cNvPr id="39" name="Picture 38" descr="A picture containing text, tree, outdoor, sky&#10;&#10;Description automatically generated">
            <a:extLst>
              <a:ext uri="{FF2B5EF4-FFF2-40B4-BE49-F238E27FC236}">
                <a16:creationId xmlns:a16="http://schemas.microsoft.com/office/drawing/2014/main" id="{17B2F4B9-D081-46AF-8FB9-11490C9D65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1000" y="1565616"/>
            <a:ext cx="3810000" cy="2143125"/>
          </a:xfrm>
          <a:prstGeom prst="rect">
            <a:avLst/>
          </a:prstGeom>
        </p:spPr>
      </p:pic>
      <p:pic>
        <p:nvPicPr>
          <p:cNvPr id="41" name="Picture 40" descr="A group of race cars on a track&#10;&#10;Description automatically generated with medium confidence">
            <a:extLst>
              <a:ext uri="{FF2B5EF4-FFF2-40B4-BE49-F238E27FC236}">
                <a16:creationId xmlns:a16="http://schemas.microsoft.com/office/drawing/2014/main" id="{26BD1B4D-E3B5-4608-B9F4-4150255194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998" y="3708444"/>
            <a:ext cx="3810001" cy="2143424"/>
          </a:xfrm>
          <a:prstGeom prst="rect">
            <a:avLst/>
          </a:prstGeom>
        </p:spPr>
      </p:pic>
    </p:spTree>
    <p:extLst>
      <p:ext uri="{BB962C8B-B14F-4D97-AF65-F5344CB8AC3E}">
        <p14:creationId xmlns:p14="http://schemas.microsoft.com/office/powerpoint/2010/main" val="404522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Roads Top View Images | Free Vectors, Stock Photos &amp; PSD">
            <a:extLst>
              <a:ext uri="{FF2B5EF4-FFF2-40B4-BE49-F238E27FC236}">
                <a16:creationId xmlns:a16="http://schemas.microsoft.com/office/drawing/2014/main" id="{5BDDB7A0-0B8D-46E9-B8A7-9AA70309F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807011" y="269634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raffic Light Icon #397261 - Free Icons Library">
            <a:extLst>
              <a:ext uri="{FF2B5EF4-FFF2-40B4-BE49-F238E27FC236}">
                <a16:creationId xmlns:a16="http://schemas.microsoft.com/office/drawing/2014/main" id="{A3E7C28B-ED1E-4FC7-B7CC-F99BCC53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23" y="1534644"/>
            <a:ext cx="1818753" cy="18187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DDCF-5C26-4A14-8E47-349FCBF84896}"/>
              </a:ext>
            </a:extLst>
          </p:cNvPr>
          <p:cNvSpPr>
            <a:spLocks noGrp="1"/>
          </p:cNvSpPr>
          <p:nvPr>
            <p:ph type="title"/>
          </p:nvPr>
        </p:nvSpPr>
        <p:spPr/>
        <p:txBody>
          <a:bodyPr/>
          <a:lstStyle/>
          <a:p>
            <a:r>
              <a:rPr lang="en-US" u="sng" dirty="0"/>
              <a:t>Motivation</a:t>
            </a:r>
          </a:p>
        </p:txBody>
      </p:sp>
      <p:sp>
        <p:nvSpPr>
          <p:cNvPr id="3" name="Content Placeholder 2">
            <a:extLst>
              <a:ext uri="{FF2B5EF4-FFF2-40B4-BE49-F238E27FC236}">
                <a16:creationId xmlns:a16="http://schemas.microsoft.com/office/drawing/2014/main" id="{282445C3-EB01-4674-A68E-976654930298}"/>
              </a:ext>
            </a:extLst>
          </p:cNvPr>
          <p:cNvSpPr>
            <a:spLocks noGrp="1"/>
          </p:cNvSpPr>
          <p:nvPr>
            <p:ph idx="1"/>
          </p:nvPr>
        </p:nvSpPr>
        <p:spPr>
          <a:xfrm>
            <a:off x="838200" y="1825625"/>
            <a:ext cx="4920885" cy="4351338"/>
          </a:xfrm>
        </p:spPr>
        <p:txBody>
          <a:bodyPr>
            <a:normAutofit/>
          </a:bodyPr>
          <a:lstStyle/>
          <a:p>
            <a:pPr>
              <a:spcAft>
                <a:spcPts val="400"/>
              </a:spcAft>
            </a:pPr>
            <a:r>
              <a:rPr lang="en-US" dirty="0"/>
              <a:t>Have you ever been stuck at a red light even though there is no traffic on the other road?</a:t>
            </a:r>
          </a:p>
          <a:p>
            <a:pPr>
              <a:spcAft>
                <a:spcPts val="400"/>
              </a:spcAft>
            </a:pPr>
            <a:r>
              <a:rPr lang="en-US" dirty="0"/>
              <a:t>If there was a way to detect the presence of traffic, the lights could be change to optimize traffic flow </a:t>
            </a:r>
          </a:p>
          <a:p>
            <a:pPr>
              <a:spcAft>
                <a:spcPts val="400"/>
              </a:spcAft>
            </a:pPr>
            <a:endParaRPr lang="en-US" dirty="0"/>
          </a:p>
        </p:txBody>
      </p:sp>
      <p:pic>
        <p:nvPicPr>
          <p:cNvPr id="6" name="Picture 4" descr="Roads Top View Images | Free Vectors, Stock Photos &amp; PSD">
            <a:extLst>
              <a:ext uri="{FF2B5EF4-FFF2-40B4-BE49-F238E27FC236}">
                <a16:creationId xmlns:a16="http://schemas.microsoft.com/office/drawing/2014/main" id="{26B43B18-D541-4F62-A13A-2960343C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872077" y="476419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oads Top View Images | Free Vectors, Stock Photos &amp; PSD">
            <a:extLst>
              <a:ext uri="{FF2B5EF4-FFF2-40B4-BE49-F238E27FC236}">
                <a16:creationId xmlns:a16="http://schemas.microsoft.com/office/drawing/2014/main" id="{5CA0D9C7-A446-43D2-AEAE-EC3A7C82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495" y="2696344"/>
            <a:ext cx="2239505" cy="17181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oads Top View Images | Free Vectors, Stock Photos &amp; PSD">
            <a:extLst>
              <a:ext uri="{FF2B5EF4-FFF2-40B4-BE49-F238E27FC236}">
                <a16:creationId xmlns:a16="http://schemas.microsoft.com/office/drawing/2014/main" id="{65998C78-12E5-46E1-A9F1-EFF9B359C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745227" y="489076"/>
            <a:ext cx="2696344"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 racing car top view vector | Free SVG">
            <a:extLst>
              <a:ext uri="{FF2B5EF4-FFF2-40B4-BE49-F238E27FC236}">
                <a16:creationId xmlns:a16="http://schemas.microsoft.com/office/drawing/2014/main" id="{EC857557-704B-4377-B86E-F4096B00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376" y="3295957"/>
            <a:ext cx="1291059" cy="12910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E9FA88-D6BD-4299-B26D-231726FCC02F}"/>
              </a:ext>
            </a:extLst>
          </p:cNvPr>
          <p:cNvSpPr/>
          <p:nvPr/>
        </p:nvSpPr>
        <p:spPr>
          <a:xfrm>
            <a:off x="8251032" y="2696344"/>
            <a:ext cx="1701463" cy="1704935"/>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25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Machine Learning – Image Recognition</a:t>
            </a:r>
          </a:p>
        </p:txBody>
      </p:sp>
      <p:sp>
        <p:nvSpPr>
          <p:cNvPr id="3" name="Content Placeholder 2">
            <a:extLst>
              <a:ext uri="{FF2B5EF4-FFF2-40B4-BE49-F238E27FC236}">
                <a16:creationId xmlns:a16="http://schemas.microsoft.com/office/drawing/2014/main" id="{FD5BABFA-D2D5-4CEA-8BEE-ACF898592BA1}"/>
              </a:ext>
            </a:extLst>
          </p:cNvPr>
          <p:cNvSpPr>
            <a:spLocks noGrp="1"/>
          </p:cNvSpPr>
          <p:nvPr>
            <p:ph idx="1"/>
          </p:nvPr>
        </p:nvSpPr>
        <p:spPr>
          <a:xfrm>
            <a:off x="838200" y="1409698"/>
            <a:ext cx="10933253" cy="4351338"/>
          </a:xfrm>
        </p:spPr>
        <p:txBody>
          <a:bodyPr>
            <a:normAutofit/>
          </a:bodyPr>
          <a:lstStyle/>
          <a:p>
            <a:pPr marL="0" indent="0">
              <a:spcAft>
                <a:spcPts val="1200"/>
              </a:spcAft>
              <a:buNone/>
            </a:pPr>
            <a:endParaRPr lang="en-US" sz="2600" dirty="0"/>
          </a:p>
          <a:p>
            <a:pPr>
              <a:spcAft>
                <a:spcPts val="1200"/>
              </a:spcAft>
            </a:pPr>
            <a:r>
              <a:rPr lang="en-US" sz="2600" dirty="0"/>
              <a:t>Detecting Cars will be facilitated using image recognition </a:t>
            </a:r>
          </a:p>
        </p:txBody>
      </p:sp>
      <p:pic>
        <p:nvPicPr>
          <p:cNvPr id="6146" name="Picture 2" descr="Free convertible car 1193920 PNG with Transparent Background">
            <a:extLst>
              <a:ext uri="{FF2B5EF4-FFF2-40B4-BE49-F238E27FC236}">
                <a16:creationId xmlns:a16="http://schemas.microsoft.com/office/drawing/2014/main" id="{3A1E6943-8080-4211-B59B-8F09FA41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268" y="4181474"/>
            <a:ext cx="4554931" cy="148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rtoon Black Dog PNG Image | PNG All">
            <a:extLst>
              <a:ext uri="{FF2B5EF4-FFF2-40B4-BE49-F238E27FC236}">
                <a16:creationId xmlns:a16="http://schemas.microsoft.com/office/drawing/2014/main" id="{4D85C517-799B-4413-97B9-D29BFB377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0" y="4046536"/>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24998D-21AF-42E8-8C8A-DDE3F3C8C2E0}"/>
              </a:ext>
            </a:extLst>
          </p:cNvPr>
          <p:cNvSpPr/>
          <p:nvPr/>
        </p:nvSpPr>
        <p:spPr>
          <a:xfrm>
            <a:off x="1236268" y="3981450"/>
            <a:ext cx="4618432" cy="18351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F1D073B8-CDC4-472C-B507-63797289F022}"/>
              </a:ext>
            </a:extLst>
          </p:cNvPr>
          <p:cNvSpPr/>
          <p:nvPr/>
        </p:nvSpPr>
        <p:spPr>
          <a:xfrm>
            <a:off x="7569200" y="3981450"/>
            <a:ext cx="1866900" cy="1835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242DCFA-CB01-436A-B6AC-E9A5EE014F6D}"/>
              </a:ext>
            </a:extLst>
          </p:cNvPr>
          <p:cNvSpPr txBox="1"/>
          <p:nvPr/>
        </p:nvSpPr>
        <p:spPr>
          <a:xfrm>
            <a:off x="7884617" y="3574852"/>
            <a:ext cx="1248766" cy="369332"/>
          </a:xfrm>
          <a:prstGeom prst="rect">
            <a:avLst/>
          </a:prstGeom>
          <a:noFill/>
        </p:spPr>
        <p:txBody>
          <a:bodyPr wrap="square" rtlCol="0">
            <a:spAutoFit/>
          </a:bodyPr>
          <a:lstStyle/>
          <a:p>
            <a:r>
              <a:rPr lang="en-CA" dirty="0"/>
              <a:t>Not a car</a:t>
            </a:r>
          </a:p>
        </p:txBody>
      </p:sp>
      <p:sp>
        <p:nvSpPr>
          <p:cNvPr id="9" name="TextBox 8">
            <a:extLst>
              <a:ext uri="{FF2B5EF4-FFF2-40B4-BE49-F238E27FC236}">
                <a16:creationId xmlns:a16="http://schemas.microsoft.com/office/drawing/2014/main" id="{7E0757FE-BC67-496D-BC64-0E79E27A8E30}"/>
              </a:ext>
            </a:extLst>
          </p:cNvPr>
          <p:cNvSpPr txBox="1"/>
          <p:nvPr/>
        </p:nvSpPr>
        <p:spPr>
          <a:xfrm>
            <a:off x="3296691" y="3576439"/>
            <a:ext cx="749300" cy="369332"/>
          </a:xfrm>
          <a:prstGeom prst="rect">
            <a:avLst/>
          </a:prstGeom>
          <a:noFill/>
        </p:spPr>
        <p:txBody>
          <a:bodyPr wrap="square" rtlCol="0">
            <a:spAutoFit/>
          </a:bodyPr>
          <a:lstStyle/>
          <a:p>
            <a:r>
              <a:rPr lang="en-CA" dirty="0"/>
              <a:t>Car</a:t>
            </a:r>
          </a:p>
        </p:txBody>
      </p:sp>
    </p:spTree>
    <p:extLst>
      <p:ext uri="{BB962C8B-B14F-4D97-AF65-F5344CB8AC3E}">
        <p14:creationId xmlns:p14="http://schemas.microsoft.com/office/powerpoint/2010/main" val="185729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DDCF-5C26-4A14-8E47-349FCBF84896}"/>
              </a:ext>
            </a:extLst>
          </p:cNvPr>
          <p:cNvSpPr>
            <a:spLocks noGrp="1"/>
          </p:cNvSpPr>
          <p:nvPr>
            <p:ph type="title"/>
          </p:nvPr>
        </p:nvSpPr>
        <p:spPr/>
        <p:txBody>
          <a:bodyPr/>
          <a:lstStyle/>
          <a:p>
            <a:r>
              <a:rPr lang="en-US" u="sng" dirty="0"/>
              <a:t>Why Image Recognition?</a:t>
            </a:r>
          </a:p>
        </p:txBody>
      </p:sp>
      <p:sp>
        <p:nvSpPr>
          <p:cNvPr id="17" name="Content Placeholder 2">
            <a:extLst>
              <a:ext uri="{FF2B5EF4-FFF2-40B4-BE49-F238E27FC236}">
                <a16:creationId xmlns:a16="http://schemas.microsoft.com/office/drawing/2014/main" id="{63B44F9D-6C42-4D3C-893C-98D71BC0D1B9}"/>
              </a:ext>
            </a:extLst>
          </p:cNvPr>
          <p:cNvSpPr txBox="1">
            <a:spLocks/>
          </p:cNvSpPr>
          <p:nvPr/>
        </p:nvSpPr>
        <p:spPr>
          <a:xfrm>
            <a:off x="340115" y="1688832"/>
            <a:ext cx="4920885" cy="3721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00"/>
              </a:spcAft>
            </a:pPr>
            <a:r>
              <a:rPr lang="en-US" dirty="0"/>
              <a:t>Cost Effective - an increasing number of traffic lights already have cameras </a:t>
            </a:r>
          </a:p>
          <a:p>
            <a:pPr>
              <a:spcAft>
                <a:spcPts val="400"/>
              </a:spcAft>
            </a:pPr>
            <a:r>
              <a:rPr lang="en-US" dirty="0"/>
              <a:t>Easy to implement - no need to install magnetic sensing equipment under ground</a:t>
            </a:r>
          </a:p>
          <a:p>
            <a:pPr>
              <a:spcAft>
                <a:spcPts val="400"/>
              </a:spcAft>
            </a:pPr>
            <a:endParaRPr lang="en-US" dirty="0"/>
          </a:p>
        </p:txBody>
      </p:sp>
      <p:pic>
        <p:nvPicPr>
          <p:cNvPr id="1026" name="Picture 2" descr="Red Light Camera Ticket Ontario: What You Need to Know | Complete Car  Complete Car">
            <a:extLst>
              <a:ext uri="{FF2B5EF4-FFF2-40B4-BE49-F238E27FC236}">
                <a16:creationId xmlns:a16="http://schemas.microsoft.com/office/drawing/2014/main" id="{15A8EB33-25DA-4489-AD63-AC36517EF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810" y="761553"/>
            <a:ext cx="3810000" cy="2540392"/>
          </a:xfrm>
          <a:prstGeom prst="roundRect">
            <a:avLst>
              <a:gd name="adj" fmla="val 8594"/>
            </a:avLst>
          </a:prstGeom>
          <a:solidFill>
            <a:srgbClr val="FFFFFF">
              <a:shade val="85000"/>
            </a:srgbClr>
          </a:solidFill>
          <a:ln w="28575">
            <a:solidFill>
              <a:schemeClr val="tx1"/>
            </a:solidFill>
          </a:ln>
          <a:effectLst/>
        </p:spPr>
      </p:pic>
      <p:pic>
        <p:nvPicPr>
          <p:cNvPr id="1028" name="Picture 4" descr="Are there pressure plates under traffic lights? - Quora">
            <a:extLst>
              <a:ext uri="{FF2B5EF4-FFF2-40B4-BE49-F238E27FC236}">
                <a16:creationId xmlns:a16="http://schemas.microsoft.com/office/drawing/2014/main" id="{F7FDDBFA-7EDA-4A2C-AEF5-2040C2ED3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810" y="3447417"/>
            <a:ext cx="3810000" cy="2828925"/>
          </a:xfrm>
          <a:prstGeom prst="roundRect">
            <a:avLst>
              <a:gd name="adj" fmla="val 8594"/>
            </a:avLst>
          </a:prstGeom>
          <a:solidFill>
            <a:srgbClr val="FFFFFF">
              <a:shade val="85000"/>
            </a:srgbClr>
          </a:solidFill>
          <a:ln w="28575">
            <a:solidFill>
              <a:schemeClr val="tx1"/>
            </a:solidFill>
          </a:ln>
          <a:effectLst/>
        </p:spPr>
      </p:pic>
    </p:spTree>
    <p:extLst>
      <p:ext uri="{BB962C8B-B14F-4D97-AF65-F5344CB8AC3E}">
        <p14:creationId xmlns:p14="http://schemas.microsoft.com/office/powerpoint/2010/main" val="426424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Roads Top View Images | Free Vectors, Stock Photos &amp; PSD">
            <a:extLst>
              <a:ext uri="{FF2B5EF4-FFF2-40B4-BE49-F238E27FC236}">
                <a16:creationId xmlns:a16="http://schemas.microsoft.com/office/drawing/2014/main" id="{5BDDB7A0-0B8D-46E9-B8A7-9AA70309F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807011" y="269634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raffic Light Icon #397261 - Free Icons Library">
            <a:extLst>
              <a:ext uri="{FF2B5EF4-FFF2-40B4-BE49-F238E27FC236}">
                <a16:creationId xmlns:a16="http://schemas.microsoft.com/office/drawing/2014/main" id="{A3E7C28B-ED1E-4FC7-B7CC-F99BCC53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23" y="1534644"/>
            <a:ext cx="1818753" cy="18187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DDCF-5C26-4A14-8E47-349FCBF84896}"/>
              </a:ext>
            </a:extLst>
          </p:cNvPr>
          <p:cNvSpPr>
            <a:spLocks noGrp="1"/>
          </p:cNvSpPr>
          <p:nvPr>
            <p:ph type="title"/>
          </p:nvPr>
        </p:nvSpPr>
        <p:spPr/>
        <p:txBody>
          <a:bodyPr/>
          <a:lstStyle/>
          <a:p>
            <a:r>
              <a:rPr lang="en-US" u="sng" dirty="0"/>
              <a:t>Goal</a:t>
            </a:r>
          </a:p>
        </p:txBody>
      </p:sp>
      <p:pic>
        <p:nvPicPr>
          <p:cNvPr id="6" name="Picture 4" descr="Roads Top View Images | Free Vectors, Stock Photos &amp; PSD">
            <a:extLst>
              <a:ext uri="{FF2B5EF4-FFF2-40B4-BE49-F238E27FC236}">
                <a16:creationId xmlns:a16="http://schemas.microsoft.com/office/drawing/2014/main" id="{26B43B18-D541-4F62-A13A-2960343C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872077" y="476419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oads Top View Images | Free Vectors, Stock Photos &amp; PSD">
            <a:extLst>
              <a:ext uri="{FF2B5EF4-FFF2-40B4-BE49-F238E27FC236}">
                <a16:creationId xmlns:a16="http://schemas.microsoft.com/office/drawing/2014/main" id="{5CA0D9C7-A446-43D2-AEAE-EC3A7C82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495" y="2696344"/>
            <a:ext cx="2239505" cy="17181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oads Top View Images | Free Vectors, Stock Photos &amp; PSD">
            <a:extLst>
              <a:ext uri="{FF2B5EF4-FFF2-40B4-BE49-F238E27FC236}">
                <a16:creationId xmlns:a16="http://schemas.microsoft.com/office/drawing/2014/main" id="{65998C78-12E5-46E1-A9F1-EFF9B359C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745227" y="489076"/>
            <a:ext cx="2696344"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 racing car top view vector | Free SVG">
            <a:extLst>
              <a:ext uri="{FF2B5EF4-FFF2-40B4-BE49-F238E27FC236}">
                <a16:creationId xmlns:a16="http://schemas.microsoft.com/office/drawing/2014/main" id="{EC857557-704B-4377-B86E-F4096B00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376" y="3295957"/>
            <a:ext cx="1291059" cy="12910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Over 500 Free Camera Vectors - Pixabay">
            <a:extLst>
              <a:ext uri="{FF2B5EF4-FFF2-40B4-BE49-F238E27FC236}">
                <a16:creationId xmlns:a16="http://schemas.microsoft.com/office/drawing/2014/main" id="{D67249C0-E43B-4174-AEC7-5552F5AA3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199349">
            <a:off x="7216958" y="54812"/>
            <a:ext cx="702407" cy="819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Over 500 Free Camera Vectors - Pixabay">
            <a:extLst>
              <a:ext uri="{FF2B5EF4-FFF2-40B4-BE49-F238E27FC236}">
                <a16:creationId xmlns:a16="http://schemas.microsoft.com/office/drawing/2014/main" id="{3DB54206-D3F4-4FDE-968A-E3E667183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931004">
            <a:off x="10135363" y="5992914"/>
            <a:ext cx="702407" cy="819664"/>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6E535148-DE7F-45D7-AB0A-D3449BF48C27}"/>
              </a:ext>
            </a:extLst>
          </p:cNvPr>
          <p:cNvSpPr>
            <a:spLocks noGrp="1"/>
          </p:cNvSpPr>
          <p:nvPr>
            <p:ph idx="1"/>
          </p:nvPr>
        </p:nvSpPr>
        <p:spPr>
          <a:xfrm>
            <a:off x="340115" y="1688833"/>
            <a:ext cx="4920885" cy="1009366"/>
          </a:xfrm>
        </p:spPr>
        <p:txBody>
          <a:bodyPr>
            <a:normAutofit/>
          </a:bodyPr>
          <a:lstStyle/>
          <a:p>
            <a:pPr>
              <a:spcAft>
                <a:spcPts val="400"/>
              </a:spcAft>
            </a:pPr>
            <a:r>
              <a:rPr lang="en-US" dirty="0"/>
              <a:t>No car detected – safe to change light</a:t>
            </a:r>
          </a:p>
          <a:p>
            <a:pPr>
              <a:spcAft>
                <a:spcPts val="400"/>
              </a:spcAft>
            </a:pPr>
            <a:endParaRPr lang="en-US" dirty="0"/>
          </a:p>
        </p:txBody>
      </p:sp>
      <p:pic>
        <p:nvPicPr>
          <p:cNvPr id="19" name="Picture 18">
            <a:extLst>
              <a:ext uri="{FF2B5EF4-FFF2-40B4-BE49-F238E27FC236}">
                <a16:creationId xmlns:a16="http://schemas.microsoft.com/office/drawing/2014/main" id="{D9EE7291-1632-41F0-B868-BF40FC04B00F}"/>
              </a:ext>
            </a:extLst>
          </p:cNvPr>
          <p:cNvPicPr>
            <a:picLocks noChangeAspect="1"/>
          </p:cNvPicPr>
          <p:nvPr/>
        </p:nvPicPr>
        <p:blipFill rotWithShape="1">
          <a:blip r:embed="rId7"/>
          <a:srcRect r="12907"/>
          <a:stretch/>
        </p:blipFill>
        <p:spPr>
          <a:xfrm>
            <a:off x="353141" y="2620849"/>
            <a:ext cx="4123610" cy="3560859"/>
          </a:xfrm>
          <a:prstGeom prst="rect">
            <a:avLst/>
          </a:prstGeom>
        </p:spPr>
      </p:pic>
      <p:sp>
        <p:nvSpPr>
          <p:cNvPr id="14" name="Rectangle 13">
            <a:extLst>
              <a:ext uri="{FF2B5EF4-FFF2-40B4-BE49-F238E27FC236}">
                <a16:creationId xmlns:a16="http://schemas.microsoft.com/office/drawing/2014/main" id="{D0380B2F-B373-4B96-AE83-84A0857B3E44}"/>
              </a:ext>
            </a:extLst>
          </p:cNvPr>
          <p:cNvSpPr/>
          <p:nvPr/>
        </p:nvSpPr>
        <p:spPr>
          <a:xfrm>
            <a:off x="8251032" y="2696344"/>
            <a:ext cx="1701463" cy="1704935"/>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290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Roads Top View Images | Free Vectors, Stock Photos &amp; PSD">
            <a:extLst>
              <a:ext uri="{FF2B5EF4-FFF2-40B4-BE49-F238E27FC236}">
                <a16:creationId xmlns:a16="http://schemas.microsoft.com/office/drawing/2014/main" id="{5BDDB7A0-0B8D-46E9-B8A7-9AA70309F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807011" y="269634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raffic Light Icon #397261 - Free Icons Library">
            <a:extLst>
              <a:ext uri="{FF2B5EF4-FFF2-40B4-BE49-F238E27FC236}">
                <a16:creationId xmlns:a16="http://schemas.microsoft.com/office/drawing/2014/main" id="{A3E7C28B-ED1E-4FC7-B7CC-F99BCC530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23" y="1534644"/>
            <a:ext cx="1818753" cy="18187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DDCF-5C26-4A14-8E47-349FCBF84896}"/>
              </a:ext>
            </a:extLst>
          </p:cNvPr>
          <p:cNvSpPr>
            <a:spLocks noGrp="1"/>
          </p:cNvSpPr>
          <p:nvPr>
            <p:ph type="title"/>
          </p:nvPr>
        </p:nvSpPr>
        <p:spPr/>
        <p:txBody>
          <a:bodyPr/>
          <a:lstStyle/>
          <a:p>
            <a:r>
              <a:rPr lang="en-US" u="sng" dirty="0"/>
              <a:t>Goal</a:t>
            </a:r>
          </a:p>
        </p:txBody>
      </p:sp>
      <p:pic>
        <p:nvPicPr>
          <p:cNvPr id="6" name="Picture 4" descr="Roads Top View Images | Free Vectors, Stock Photos &amp; PSD">
            <a:extLst>
              <a:ext uri="{FF2B5EF4-FFF2-40B4-BE49-F238E27FC236}">
                <a16:creationId xmlns:a16="http://schemas.microsoft.com/office/drawing/2014/main" id="{26B43B18-D541-4F62-A13A-2960343C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872077" y="4764194"/>
            <a:ext cx="2444021" cy="1718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oads Top View Images | Free Vectors, Stock Photos &amp; PSD">
            <a:extLst>
              <a:ext uri="{FF2B5EF4-FFF2-40B4-BE49-F238E27FC236}">
                <a16:creationId xmlns:a16="http://schemas.microsoft.com/office/drawing/2014/main" id="{5CA0D9C7-A446-43D2-AEAE-EC3A7C82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495" y="2696344"/>
            <a:ext cx="2239505" cy="17181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oads Top View Images | Free Vectors, Stock Photos &amp; PSD">
            <a:extLst>
              <a:ext uri="{FF2B5EF4-FFF2-40B4-BE49-F238E27FC236}">
                <a16:creationId xmlns:a16="http://schemas.microsoft.com/office/drawing/2014/main" id="{65998C78-12E5-46E1-A9F1-EFF9B359C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745227" y="489076"/>
            <a:ext cx="2696344" cy="17181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 racing car top view vector | Free SVG">
            <a:extLst>
              <a:ext uri="{FF2B5EF4-FFF2-40B4-BE49-F238E27FC236}">
                <a16:creationId xmlns:a16="http://schemas.microsoft.com/office/drawing/2014/main" id="{EC857557-704B-4377-B86E-F4096B00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376" y="3295957"/>
            <a:ext cx="1291059" cy="1291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Red racing car top view vector | Free SVG">
            <a:extLst>
              <a:ext uri="{FF2B5EF4-FFF2-40B4-BE49-F238E27FC236}">
                <a16:creationId xmlns:a16="http://schemas.microsoft.com/office/drawing/2014/main" id="{28CA996A-7720-4D4F-9BA2-B12D9418D9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8881140" y="4459149"/>
            <a:ext cx="1291059" cy="1291059"/>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63B44F9D-6C42-4D3C-893C-98D71BC0D1B9}"/>
              </a:ext>
            </a:extLst>
          </p:cNvPr>
          <p:cNvSpPr txBox="1">
            <a:spLocks/>
          </p:cNvSpPr>
          <p:nvPr/>
        </p:nvSpPr>
        <p:spPr>
          <a:xfrm>
            <a:off x="340115" y="1688833"/>
            <a:ext cx="4920885" cy="1009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400"/>
              </a:spcAft>
            </a:pPr>
            <a:r>
              <a:rPr lang="en-US" dirty="0"/>
              <a:t>Car detected – not safe to change light</a:t>
            </a:r>
          </a:p>
          <a:p>
            <a:pPr>
              <a:spcAft>
                <a:spcPts val="400"/>
              </a:spcAft>
            </a:pPr>
            <a:endParaRPr lang="en-US" dirty="0"/>
          </a:p>
        </p:txBody>
      </p:sp>
      <p:pic>
        <p:nvPicPr>
          <p:cNvPr id="19" name="Picture 4" descr="Over 500 Free Camera Vectors - Pixabay">
            <a:extLst>
              <a:ext uri="{FF2B5EF4-FFF2-40B4-BE49-F238E27FC236}">
                <a16:creationId xmlns:a16="http://schemas.microsoft.com/office/drawing/2014/main" id="{93BE44A2-0925-44C9-B033-DD5F05EF99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199349">
            <a:off x="7216958" y="54812"/>
            <a:ext cx="702407" cy="8196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Over 500 Free Camera Vectors - Pixabay">
            <a:extLst>
              <a:ext uri="{FF2B5EF4-FFF2-40B4-BE49-F238E27FC236}">
                <a16:creationId xmlns:a16="http://schemas.microsoft.com/office/drawing/2014/main" id="{87FC9E38-2EA3-4CE6-A346-B05E510D79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931004">
            <a:off x="10135363" y="5992914"/>
            <a:ext cx="702407" cy="8196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4FA11C6-C6C6-4D9F-90C5-4D3FFB9B0437}"/>
              </a:ext>
            </a:extLst>
          </p:cNvPr>
          <p:cNvPicPr>
            <a:picLocks noChangeAspect="1"/>
          </p:cNvPicPr>
          <p:nvPr/>
        </p:nvPicPr>
        <p:blipFill rotWithShape="1">
          <a:blip r:embed="rId9"/>
          <a:srcRect r="12632"/>
          <a:stretch/>
        </p:blipFill>
        <p:spPr>
          <a:xfrm>
            <a:off x="340115" y="2626066"/>
            <a:ext cx="4136635" cy="3550423"/>
          </a:xfrm>
          <a:prstGeom prst="rect">
            <a:avLst/>
          </a:prstGeom>
        </p:spPr>
      </p:pic>
      <p:sp>
        <p:nvSpPr>
          <p:cNvPr id="16" name="Rectangle 15">
            <a:extLst>
              <a:ext uri="{FF2B5EF4-FFF2-40B4-BE49-F238E27FC236}">
                <a16:creationId xmlns:a16="http://schemas.microsoft.com/office/drawing/2014/main" id="{6C195D8B-E36B-4B16-8790-2AC1431BDD09}"/>
              </a:ext>
            </a:extLst>
          </p:cNvPr>
          <p:cNvSpPr/>
          <p:nvPr/>
        </p:nvSpPr>
        <p:spPr>
          <a:xfrm>
            <a:off x="8251032" y="2696344"/>
            <a:ext cx="1701463" cy="1704935"/>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147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Convolution Neural Networks (CNN)</a:t>
            </a:r>
          </a:p>
        </p:txBody>
      </p:sp>
      <p:sp>
        <p:nvSpPr>
          <p:cNvPr id="3" name="Content Placeholder 2">
            <a:extLst>
              <a:ext uri="{FF2B5EF4-FFF2-40B4-BE49-F238E27FC236}">
                <a16:creationId xmlns:a16="http://schemas.microsoft.com/office/drawing/2014/main" id="{FD5BABFA-D2D5-4CEA-8BEE-ACF898592BA1}"/>
              </a:ext>
            </a:extLst>
          </p:cNvPr>
          <p:cNvSpPr>
            <a:spLocks noGrp="1"/>
          </p:cNvSpPr>
          <p:nvPr>
            <p:ph idx="1"/>
          </p:nvPr>
        </p:nvSpPr>
        <p:spPr>
          <a:xfrm>
            <a:off x="838200" y="1582344"/>
            <a:ext cx="10933253" cy="4351338"/>
          </a:xfrm>
        </p:spPr>
        <p:txBody>
          <a:bodyPr>
            <a:normAutofit/>
          </a:bodyPr>
          <a:lstStyle/>
          <a:p>
            <a:pPr>
              <a:spcAft>
                <a:spcPts val="1200"/>
              </a:spcAft>
            </a:pPr>
            <a:r>
              <a:rPr lang="en-US" dirty="0"/>
              <a:t>CNNs use multiple filters to detect patterns in an image </a:t>
            </a:r>
          </a:p>
          <a:p>
            <a:pPr>
              <a:spcAft>
                <a:spcPts val="1200"/>
              </a:spcAft>
            </a:pPr>
            <a:r>
              <a:rPr lang="en-US" dirty="0"/>
              <a:t>Each filter uses a separate kernel for identifying different features</a:t>
            </a:r>
          </a:p>
          <a:p>
            <a:pPr>
              <a:spcAft>
                <a:spcPts val="1200"/>
              </a:spcAft>
            </a:pPr>
            <a:r>
              <a:rPr lang="en-US" dirty="0"/>
              <a:t>CNNs are location insensitive, if a feature is in an image, it will be detected</a:t>
            </a:r>
          </a:p>
          <a:p>
            <a:pPr marL="0" indent="0">
              <a:spcAft>
                <a:spcPts val="1200"/>
              </a:spcAft>
              <a:buNone/>
            </a:pPr>
            <a:endParaRPr lang="en-US" dirty="0"/>
          </a:p>
        </p:txBody>
      </p:sp>
      <p:sp>
        <p:nvSpPr>
          <p:cNvPr id="56" name="Rectangle 55">
            <a:extLst>
              <a:ext uri="{FF2B5EF4-FFF2-40B4-BE49-F238E27FC236}">
                <a16:creationId xmlns:a16="http://schemas.microsoft.com/office/drawing/2014/main" id="{846CF49D-36D8-482F-BE6B-B090DA7A0E3C}"/>
              </a:ext>
            </a:extLst>
          </p:cNvPr>
          <p:cNvSpPr/>
          <p:nvPr/>
        </p:nvSpPr>
        <p:spPr>
          <a:xfrm rot="8512054">
            <a:off x="10655589" y="4796110"/>
            <a:ext cx="736464" cy="1081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F73276BA-E596-4E66-8C12-83F5614E99B7}"/>
              </a:ext>
            </a:extLst>
          </p:cNvPr>
          <p:cNvPicPr>
            <a:picLocks noChangeAspect="1"/>
          </p:cNvPicPr>
          <p:nvPr/>
        </p:nvPicPr>
        <p:blipFill>
          <a:blip r:embed="rId3"/>
          <a:stretch>
            <a:fillRect/>
          </a:stretch>
        </p:blipFill>
        <p:spPr>
          <a:xfrm>
            <a:off x="1953710" y="3758013"/>
            <a:ext cx="7220958" cy="3258005"/>
          </a:xfrm>
          <a:prstGeom prst="rect">
            <a:avLst/>
          </a:prstGeom>
        </p:spPr>
      </p:pic>
    </p:spTree>
    <p:extLst>
      <p:ext uri="{BB962C8B-B14F-4D97-AF65-F5344CB8AC3E}">
        <p14:creationId xmlns:p14="http://schemas.microsoft.com/office/powerpoint/2010/main" val="134936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Table 61">
            <a:extLst>
              <a:ext uri="{FF2B5EF4-FFF2-40B4-BE49-F238E27FC236}">
                <a16:creationId xmlns:a16="http://schemas.microsoft.com/office/drawing/2014/main" id="{5E6B9DA4-8537-48F3-A5BD-6D395DD8F26E}"/>
              </a:ext>
            </a:extLst>
          </p:cNvPr>
          <p:cNvGraphicFramePr>
            <a:graphicFrameLocks noGrp="1"/>
          </p:cNvGraphicFramePr>
          <p:nvPr>
            <p:extLst>
              <p:ext uri="{D42A27DB-BD31-4B8C-83A1-F6EECF244321}">
                <p14:modId xmlns:p14="http://schemas.microsoft.com/office/powerpoint/2010/main" val="4026259790"/>
              </p:ext>
            </p:extLst>
          </p:nvPr>
        </p:nvGraphicFramePr>
        <p:xfrm>
          <a:off x="800144" y="2944699"/>
          <a:ext cx="10553656" cy="640080"/>
        </p:xfrm>
        <a:graphic>
          <a:graphicData uri="http://schemas.openxmlformats.org/drawingml/2006/table">
            <a:tbl>
              <a:tblPr firstRow="1" bandRow="1">
                <a:tableStyleId>{5C22544A-7EE6-4342-B048-85BDC9FD1C3A}</a:tableStyleId>
              </a:tblPr>
              <a:tblGrid>
                <a:gridCol w="3565624">
                  <a:extLst>
                    <a:ext uri="{9D8B030D-6E8A-4147-A177-3AD203B41FA5}">
                      <a16:colId xmlns:a16="http://schemas.microsoft.com/office/drawing/2014/main" val="215068460"/>
                    </a:ext>
                  </a:extLst>
                </a:gridCol>
                <a:gridCol w="1455490">
                  <a:extLst>
                    <a:ext uri="{9D8B030D-6E8A-4147-A177-3AD203B41FA5}">
                      <a16:colId xmlns:a16="http://schemas.microsoft.com/office/drawing/2014/main" val="1200361834"/>
                    </a:ext>
                  </a:extLst>
                </a:gridCol>
                <a:gridCol w="926983">
                  <a:extLst>
                    <a:ext uri="{9D8B030D-6E8A-4147-A177-3AD203B41FA5}">
                      <a16:colId xmlns:a16="http://schemas.microsoft.com/office/drawing/2014/main" val="1284757478"/>
                    </a:ext>
                  </a:extLst>
                </a:gridCol>
                <a:gridCol w="1010874">
                  <a:extLst>
                    <a:ext uri="{9D8B030D-6E8A-4147-A177-3AD203B41FA5}">
                      <a16:colId xmlns:a16="http://schemas.microsoft.com/office/drawing/2014/main" val="3440662990"/>
                    </a:ext>
                  </a:extLst>
                </a:gridCol>
                <a:gridCol w="746620">
                  <a:extLst>
                    <a:ext uri="{9D8B030D-6E8A-4147-A177-3AD203B41FA5}">
                      <a16:colId xmlns:a16="http://schemas.microsoft.com/office/drawing/2014/main" val="2228565505"/>
                    </a:ext>
                  </a:extLst>
                </a:gridCol>
                <a:gridCol w="901817">
                  <a:extLst>
                    <a:ext uri="{9D8B030D-6E8A-4147-A177-3AD203B41FA5}">
                      <a16:colId xmlns:a16="http://schemas.microsoft.com/office/drawing/2014/main" val="4223900207"/>
                    </a:ext>
                  </a:extLst>
                </a:gridCol>
                <a:gridCol w="918594">
                  <a:extLst>
                    <a:ext uri="{9D8B030D-6E8A-4147-A177-3AD203B41FA5}">
                      <a16:colId xmlns:a16="http://schemas.microsoft.com/office/drawing/2014/main" val="2701799508"/>
                    </a:ext>
                  </a:extLst>
                </a:gridCol>
                <a:gridCol w="1027654">
                  <a:extLst>
                    <a:ext uri="{9D8B030D-6E8A-4147-A177-3AD203B41FA5}">
                      <a16:colId xmlns:a16="http://schemas.microsoft.com/office/drawing/2014/main" val="467093183"/>
                    </a:ext>
                  </a:extLst>
                </a:gridCol>
              </a:tblGrid>
              <a:tr h="612000">
                <a:tc>
                  <a:txBody>
                    <a:bodyPr/>
                    <a:lstStyle/>
                    <a:p>
                      <a:pPr algn="ctr"/>
                      <a:r>
                        <a:rPr lang="en-CA" sz="1200" dirty="0">
                          <a:solidFill>
                            <a:schemeClr val="tx1"/>
                          </a:solidFill>
                        </a:rPr>
                        <a:t>Input</a:t>
                      </a:r>
                    </a:p>
                  </a:txBody>
                  <a:tcPr>
                    <a:solidFill>
                      <a:schemeClr val="bg1"/>
                    </a:solidFill>
                  </a:tcPr>
                </a:tc>
                <a:tc>
                  <a:txBody>
                    <a:bodyPr/>
                    <a:lstStyle/>
                    <a:p>
                      <a:pPr algn="ctr"/>
                      <a:r>
                        <a:rPr lang="en-CA" sz="1200" dirty="0">
                          <a:solidFill>
                            <a:schemeClr val="tx1"/>
                          </a:solidFill>
                        </a:rPr>
                        <a:t>Convolution</a:t>
                      </a:r>
                    </a:p>
                  </a:txBody>
                  <a:tcPr>
                    <a:solidFill>
                      <a:schemeClr val="bg1"/>
                    </a:solidFill>
                  </a:tcPr>
                </a:tc>
                <a:tc>
                  <a:txBody>
                    <a:bodyPr/>
                    <a:lstStyle/>
                    <a:p>
                      <a:pPr algn="ctr"/>
                      <a:r>
                        <a:rPr lang="en-CA" sz="1200" dirty="0">
                          <a:solidFill>
                            <a:schemeClr val="tx1"/>
                          </a:solidFill>
                        </a:rPr>
                        <a:t>Pooling</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Convolution</a:t>
                      </a:r>
                    </a:p>
                    <a:p>
                      <a:pPr algn="ctr"/>
                      <a:endParaRPr lang="en-CA" sz="1200" dirty="0">
                        <a:solidFill>
                          <a:schemeClr val="tx1"/>
                        </a:solidFill>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Pooling</a:t>
                      </a:r>
                    </a:p>
                    <a:p>
                      <a:pPr algn="ctr"/>
                      <a:endParaRPr lang="en-CA" sz="1200" dirty="0">
                        <a:solidFill>
                          <a:schemeClr val="tx1"/>
                        </a:solidFill>
                      </a:endParaRPr>
                    </a:p>
                  </a:txBody>
                  <a:tcPr>
                    <a:solidFill>
                      <a:schemeClr val="bg1"/>
                    </a:solidFill>
                  </a:tcPr>
                </a:tc>
                <a:tc>
                  <a:txBody>
                    <a:bodyPr/>
                    <a:lstStyle/>
                    <a:p>
                      <a:pPr algn="ctr"/>
                      <a:r>
                        <a:rPr lang="en-CA" sz="1200" dirty="0">
                          <a:solidFill>
                            <a:schemeClr val="tx1"/>
                          </a:solidFill>
                        </a:rPr>
                        <a:t>Fully Connected</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Fully Connected</a:t>
                      </a:r>
                    </a:p>
                    <a:p>
                      <a:pPr algn="ctr"/>
                      <a:endParaRPr lang="en-CA" sz="1200" dirty="0">
                        <a:solidFill>
                          <a:schemeClr val="tx1"/>
                        </a:solidFill>
                      </a:endParaRPr>
                    </a:p>
                  </a:txBody>
                  <a:tcPr>
                    <a:solidFill>
                      <a:schemeClr val="bg1"/>
                    </a:solidFill>
                  </a:tcPr>
                </a:tc>
                <a:tc>
                  <a:txBody>
                    <a:bodyPr/>
                    <a:lstStyle/>
                    <a:p>
                      <a:pPr algn="ctr"/>
                      <a:r>
                        <a:rPr lang="en-CA" sz="1200" dirty="0">
                          <a:solidFill>
                            <a:schemeClr val="tx1"/>
                          </a:solidFill>
                        </a:rPr>
                        <a:t>Output Predictions</a:t>
                      </a:r>
                    </a:p>
                  </a:txBody>
                  <a:tcPr>
                    <a:solidFill>
                      <a:schemeClr val="bg1"/>
                    </a:solidFill>
                  </a:tcPr>
                </a:tc>
                <a:extLst>
                  <a:ext uri="{0D108BD9-81ED-4DB2-BD59-A6C34878D82A}">
                    <a16:rowId xmlns:a16="http://schemas.microsoft.com/office/drawing/2014/main" val="3164313784"/>
                  </a:ext>
                </a:extLst>
              </a:tr>
            </a:tbl>
          </a:graphicData>
        </a:graphic>
      </p:graphicFrame>
      <p:sp>
        <p:nvSpPr>
          <p:cNvPr id="47" name="Rectangle 46">
            <a:extLst>
              <a:ext uri="{FF2B5EF4-FFF2-40B4-BE49-F238E27FC236}">
                <a16:creationId xmlns:a16="http://schemas.microsoft.com/office/drawing/2014/main" id="{34DC2CBA-D33A-4EE9-B113-C36AD71847EC}"/>
              </a:ext>
            </a:extLst>
          </p:cNvPr>
          <p:cNvSpPr/>
          <p:nvPr/>
        </p:nvSpPr>
        <p:spPr>
          <a:xfrm>
            <a:off x="4711700" y="3409406"/>
            <a:ext cx="1063625" cy="12963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3813E455-B8BE-4C48-9B2C-3B5DBC618DB3}"/>
              </a:ext>
            </a:extLst>
          </p:cNvPr>
          <p:cNvSpPr/>
          <p:nvPr/>
        </p:nvSpPr>
        <p:spPr>
          <a:xfrm>
            <a:off x="4810036" y="3510216"/>
            <a:ext cx="1063625" cy="13283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90573E78-72ED-4DB0-B565-04DEF70CDE38}"/>
              </a:ext>
            </a:extLst>
          </p:cNvPr>
          <p:cNvSpPr/>
          <p:nvPr/>
        </p:nvSpPr>
        <p:spPr>
          <a:xfrm>
            <a:off x="4931364" y="3597788"/>
            <a:ext cx="1063625" cy="128376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Pooling</a:t>
            </a:r>
          </a:p>
        </p:txBody>
      </p:sp>
      <p:sp>
        <p:nvSpPr>
          <p:cNvPr id="3" name="Content Placeholder 2">
            <a:extLst>
              <a:ext uri="{FF2B5EF4-FFF2-40B4-BE49-F238E27FC236}">
                <a16:creationId xmlns:a16="http://schemas.microsoft.com/office/drawing/2014/main" id="{FD5BABFA-D2D5-4CEA-8BEE-ACF898592BA1}"/>
              </a:ext>
            </a:extLst>
          </p:cNvPr>
          <p:cNvSpPr>
            <a:spLocks noGrp="1"/>
          </p:cNvSpPr>
          <p:nvPr>
            <p:ph idx="1"/>
          </p:nvPr>
        </p:nvSpPr>
        <p:spPr>
          <a:xfrm>
            <a:off x="838200" y="1582344"/>
            <a:ext cx="10933253" cy="4351338"/>
          </a:xfrm>
        </p:spPr>
        <p:txBody>
          <a:bodyPr>
            <a:normAutofit/>
          </a:bodyPr>
          <a:lstStyle/>
          <a:p>
            <a:pPr>
              <a:spcAft>
                <a:spcPts val="1200"/>
              </a:spcAft>
            </a:pPr>
            <a:r>
              <a:rPr lang="en-US" dirty="0"/>
              <a:t>Pooling combines local maximums in small areas, eliminating extra information.  </a:t>
            </a:r>
          </a:p>
        </p:txBody>
      </p:sp>
      <p:pic>
        <p:nvPicPr>
          <p:cNvPr id="7172" name="Picture 4">
            <a:extLst>
              <a:ext uri="{FF2B5EF4-FFF2-40B4-BE49-F238E27FC236}">
                <a16:creationId xmlns:a16="http://schemas.microsoft.com/office/drawing/2014/main" id="{4370EF53-EE1D-4251-B082-23A546D474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29" t="23662"/>
          <a:stretch/>
        </p:blipFill>
        <p:spPr bwMode="auto">
          <a:xfrm>
            <a:off x="5241925" y="3382998"/>
            <a:ext cx="6353810" cy="1732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car on a road&#10;&#10;Description automatically generated">
            <a:extLst>
              <a:ext uri="{FF2B5EF4-FFF2-40B4-BE49-F238E27FC236}">
                <a16:creationId xmlns:a16="http://schemas.microsoft.com/office/drawing/2014/main" id="{9CE574BD-7BA4-4A29-8929-6B1FA3A9B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820" y="3303369"/>
            <a:ext cx="3428319" cy="1677132"/>
          </a:xfrm>
          <a:prstGeom prst="rect">
            <a:avLst/>
          </a:prstGeom>
        </p:spPr>
      </p:pic>
      <p:sp>
        <p:nvSpPr>
          <p:cNvPr id="28" name="Rectangle 27">
            <a:extLst>
              <a:ext uri="{FF2B5EF4-FFF2-40B4-BE49-F238E27FC236}">
                <a16:creationId xmlns:a16="http://schemas.microsoft.com/office/drawing/2014/main" id="{3EFC3D9F-2CC9-4C6D-BDAE-40643FCF0DC5}"/>
              </a:ext>
            </a:extLst>
          </p:cNvPr>
          <p:cNvSpPr/>
          <p:nvPr/>
        </p:nvSpPr>
        <p:spPr>
          <a:xfrm>
            <a:off x="1315720" y="3435815"/>
            <a:ext cx="2042160" cy="141224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3" name="Straight Connector 42">
            <a:extLst>
              <a:ext uri="{FF2B5EF4-FFF2-40B4-BE49-F238E27FC236}">
                <a16:creationId xmlns:a16="http://schemas.microsoft.com/office/drawing/2014/main" id="{8C0FB6CE-E241-45A5-B99A-524C4F8DD5E2}"/>
              </a:ext>
            </a:extLst>
          </p:cNvPr>
          <p:cNvCxnSpPr>
            <a:cxnSpLocks/>
          </p:cNvCxnSpPr>
          <p:nvPr/>
        </p:nvCxnSpPr>
        <p:spPr>
          <a:xfrm flipH="1" flipV="1">
            <a:off x="3342448" y="3435815"/>
            <a:ext cx="1788352" cy="74829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1259C34-886F-4828-80DC-95231EB488A0}"/>
              </a:ext>
            </a:extLst>
          </p:cNvPr>
          <p:cNvCxnSpPr>
            <a:cxnSpLocks/>
          </p:cNvCxnSpPr>
          <p:nvPr/>
        </p:nvCxnSpPr>
        <p:spPr>
          <a:xfrm flipH="1">
            <a:off x="3342448" y="4344971"/>
            <a:ext cx="1788352" cy="50736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1E854F5-18D2-44D1-8E73-D4464D98EFF6}"/>
              </a:ext>
            </a:extLst>
          </p:cNvPr>
          <p:cNvSpPr/>
          <p:nvPr/>
        </p:nvSpPr>
        <p:spPr>
          <a:xfrm>
            <a:off x="5108575" y="4120712"/>
            <a:ext cx="266700" cy="2549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4" name="Straight Connector 53">
            <a:extLst>
              <a:ext uri="{FF2B5EF4-FFF2-40B4-BE49-F238E27FC236}">
                <a16:creationId xmlns:a16="http://schemas.microsoft.com/office/drawing/2014/main" id="{6D12D998-FDFB-4FA2-BC73-A889248ADECF}"/>
              </a:ext>
            </a:extLst>
          </p:cNvPr>
          <p:cNvCxnSpPr/>
          <p:nvPr/>
        </p:nvCxnSpPr>
        <p:spPr>
          <a:xfrm>
            <a:off x="4711700" y="3409406"/>
            <a:ext cx="107791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37BBD4E-BF3B-4FC0-9A7B-49413387F884}"/>
              </a:ext>
            </a:extLst>
          </p:cNvPr>
          <p:cNvCxnSpPr/>
          <p:nvPr/>
        </p:nvCxnSpPr>
        <p:spPr>
          <a:xfrm>
            <a:off x="4810036" y="3510216"/>
            <a:ext cx="107791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862D18F-F1AC-4472-95D2-77050AF16C47}"/>
              </a:ext>
            </a:extLst>
          </p:cNvPr>
          <p:cNvCxnSpPr/>
          <p:nvPr/>
        </p:nvCxnSpPr>
        <p:spPr>
          <a:xfrm>
            <a:off x="4931364" y="3598318"/>
            <a:ext cx="1077913" cy="0"/>
          </a:xfrm>
          <a:prstGeom prst="line">
            <a:avLst/>
          </a:prstGeom>
          <a:ln w="28575"/>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846CF49D-36D8-482F-BE6B-B090DA7A0E3C}"/>
              </a:ext>
            </a:extLst>
          </p:cNvPr>
          <p:cNvSpPr/>
          <p:nvPr/>
        </p:nvSpPr>
        <p:spPr>
          <a:xfrm rot="8512054">
            <a:off x="10655589" y="3599648"/>
            <a:ext cx="736464" cy="1081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TextBox 56">
            <a:extLst>
              <a:ext uri="{FF2B5EF4-FFF2-40B4-BE49-F238E27FC236}">
                <a16:creationId xmlns:a16="http://schemas.microsoft.com/office/drawing/2014/main" id="{EAF57EEA-47E8-4403-9D3B-6438A21117FA}"/>
              </a:ext>
            </a:extLst>
          </p:cNvPr>
          <p:cNvSpPr txBox="1"/>
          <p:nvPr/>
        </p:nvSpPr>
        <p:spPr>
          <a:xfrm>
            <a:off x="4907515" y="3583091"/>
            <a:ext cx="923925" cy="215444"/>
          </a:xfrm>
          <a:prstGeom prst="rect">
            <a:avLst/>
          </a:prstGeom>
          <a:noFill/>
          <a:ln>
            <a:noFill/>
          </a:ln>
        </p:spPr>
        <p:txBody>
          <a:bodyPr wrap="square" rtlCol="0">
            <a:spAutoFit/>
          </a:bodyPr>
          <a:lstStyle/>
          <a:p>
            <a:r>
              <a:rPr lang="en-CA" sz="800" dirty="0"/>
              <a:t>Kernel</a:t>
            </a:r>
            <a:endParaRPr lang="en-CA" sz="2800" dirty="0"/>
          </a:p>
        </p:txBody>
      </p:sp>
      <p:sp>
        <p:nvSpPr>
          <p:cNvPr id="66" name="TextBox 65">
            <a:extLst>
              <a:ext uri="{FF2B5EF4-FFF2-40B4-BE49-F238E27FC236}">
                <a16:creationId xmlns:a16="http://schemas.microsoft.com/office/drawing/2014/main" id="{19EF4A2D-BA03-4B4E-A05C-00164C674B44}"/>
              </a:ext>
            </a:extLst>
          </p:cNvPr>
          <p:cNvSpPr txBox="1"/>
          <p:nvPr/>
        </p:nvSpPr>
        <p:spPr>
          <a:xfrm rot="19711603">
            <a:off x="10694341" y="3688032"/>
            <a:ext cx="923925" cy="1015663"/>
          </a:xfrm>
          <a:prstGeom prst="rect">
            <a:avLst/>
          </a:prstGeom>
          <a:noFill/>
        </p:spPr>
        <p:txBody>
          <a:bodyPr wrap="square" rtlCol="0">
            <a:spAutoFit/>
          </a:bodyPr>
          <a:lstStyle/>
          <a:p>
            <a:r>
              <a:rPr lang="en-CA" sz="800" dirty="0"/>
              <a:t>Bike</a:t>
            </a:r>
          </a:p>
          <a:p>
            <a:r>
              <a:rPr lang="en-CA" sz="800" dirty="0"/>
              <a:t>Truck</a:t>
            </a:r>
          </a:p>
          <a:p>
            <a:r>
              <a:rPr lang="en-CA" sz="800" dirty="0"/>
              <a:t>Motorcycle</a:t>
            </a:r>
          </a:p>
          <a:p>
            <a:r>
              <a:rPr lang="en-CA" sz="800" dirty="0"/>
              <a:t> Car</a:t>
            </a:r>
          </a:p>
          <a:p>
            <a:endParaRPr lang="en-CA" sz="2800" dirty="0"/>
          </a:p>
        </p:txBody>
      </p:sp>
      <p:sp>
        <p:nvSpPr>
          <p:cNvPr id="67" name="TextBox 66">
            <a:extLst>
              <a:ext uri="{FF2B5EF4-FFF2-40B4-BE49-F238E27FC236}">
                <a16:creationId xmlns:a16="http://schemas.microsoft.com/office/drawing/2014/main" id="{6207F679-6967-4B18-995E-1199BA18CE41}"/>
              </a:ext>
            </a:extLst>
          </p:cNvPr>
          <p:cNvSpPr txBox="1"/>
          <p:nvPr/>
        </p:nvSpPr>
        <p:spPr>
          <a:xfrm>
            <a:off x="4737145" y="3450923"/>
            <a:ext cx="923925" cy="215444"/>
          </a:xfrm>
          <a:prstGeom prst="rect">
            <a:avLst/>
          </a:prstGeom>
          <a:noFill/>
          <a:ln>
            <a:noFill/>
          </a:ln>
        </p:spPr>
        <p:txBody>
          <a:bodyPr wrap="square" rtlCol="0">
            <a:spAutoFit/>
          </a:bodyPr>
          <a:lstStyle/>
          <a:p>
            <a:r>
              <a:rPr lang="en-CA" sz="800" dirty="0"/>
              <a:t>Kernel</a:t>
            </a:r>
            <a:endParaRPr lang="en-CA" sz="2800" dirty="0"/>
          </a:p>
        </p:txBody>
      </p:sp>
      <p:sp>
        <p:nvSpPr>
          <p:cNvPr id="68" name="TextBox 67">
            <a:extLst>
              <a:ext uri="{FF2B5EF4-FFF2-40B4-BE49-F238E27FC236}">
                <a16:creationId xmlns:a16="http://schemas.microsoft.com/office/drawing/2014/main" id="{6E52805D-FA9C-4A31-B1D6-A4707AF501E5}"/>
              </a:ext>
            </a:extLst>
          </p:cNvPr>
          <p:cNvSpPr txBox="1"/>
          <p:nvPr/>
        </p:nvSpPr>
        <p:spPr>
          <a:xfrm>
            <a:off x="4638809" y="3349897"/>
            <a:ext cx="923925" cy="215444"/>
          </a:xfrm>
          <a:prstGeom prst="rect">
            <a:avLst/>
          </a:prstGeom>
          <a:noFill/>
          <a:ln>
            <a:noFill/>
          </a:ln>
        </p:spPr>
        <p:txBody>
          <a:bodyPr wrap="square" rtlCol="0">
            <a:spAutoFit/>
          </a:bodyPr>
          <a:lstStyle/>
          <a:p>
            <a:r>
              <a:rPr lang="en-CA" sz="800" dirty="0"/>
              <a:t>Kernel</a:t>
            </a:r>
            <a:endParaRPr lang="en-CA" sz="2800" dirty="0"/>
          </a:p>
        </p:txBody>
      </p:sp>
    </p:spTree>
    <p:extLst>
      <p:ext uri="{BB962C8B-B14F-4D97-AF65-F5344CB8AC3E}">
        <p14:creationId xmlns:p14="http://schemas.microsoft.com/office/powerpoint/2010/main" val="368310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4">
            <a:extLst>
              <a:ext uri="{FF2B5EF4-FFF2-40B4-BE49-F238E27FC236}">
                <a16:creationId xmlns:a16="http://schemas.microsoft.com/office/drawing/2014/main" id="{E7128B7E-591F-4D53-B2C3-582F02B9FFCA}"/>
              </a:ext>
            </a:extLst>
          </p:cNvPr>
          <p:cNvSpPr>
            <a:spLocks noGrp="1"/>
          </p:cNvSpPr>
          <p:nvPr>
            <p:ph idx="1"/>
          </p:nvPr>
        </p:nvSpPr>
        <p:spPr>
          <a:xfrm>
            <a:off x="838200" y="1384347"/>
            <a:ext cx="6230247" cy="4351338"/>
          </a:xfrm>
        </p:spPr>
        <p:txBody>
          <a:bodyPr>
            <a:normAutofit/>
          </a:bodyPr>
          <a:lstStyle/>
          <a:p>
            <a:r>
              <a:rPr lang="en-CA" sz="2400" dirty="0"/>
              <a:t>Input 225 X 400 X 3 </a:t>
            </a:r>
          </a:p>
          <a:p>
            <a:r>
              <a:rPr lang="en-CA" sz="2400" dirty="0"/>
              <a:t>3 channels for RGB, normalized between 0 and 255 </a:t>
            </a:r>
          </a:p>
          <a:p>
            <a:r>
              <a:rPr lang="en-CA" sz="2400" dirty="0"/>
              <a:t>225 x 400 for size of image</a:t>
            </a:r>
          </a:p>
          <a:p>
            <a:r>
              <a:rPr lang="en-CA" sz="2400" dirty="0"/>
              <a:t>1 output; &lt; 0.5 = no car, &gt;= 0.5 = car</a:t>
            </a:r>
          </a:p>
          <a:p>
            <a:r>
              <a:rPr lang="en-CA" sz="2400" dirty="0"/>
              <a:t>Loss function – binary cross entropy</a:t>
            </a:r>
          </a:p>
        </p:txBody>
      </p:sp>
      <p:sp>
        <p:nvSpPr>
          <p:cNvPr id="2" name="Title 1">
            <a:extLst>
              <a:ext uri="{FF2B5EF4-FFF2-40B4-BE49-F238E27FC236}">
                <a16:creationId xmlns:a16="http://schemas.microsoft.com/office/drawing/2014/main" id="{1E779C46-56C8-45A7-A2B6-32F3AFECE5A9}"/>
              </a:ext>
            </a:extLst>
          </p:cNvPr>
          <p:cNvSpPr>
            <a:spLocks noGrp="1"/>
          </p:cNvSpPr>
          <p:nvPr>
            <p:ph type="title"/>
          </p:nvPr>
        </p:nvSpPr>
        <p:spPr/>
        <p:txBody>
          <a:bodyPr/>
          <a:lstStyle/>
          <a:p>
            <a:r>
              <a:rPr lang="en-US" u="sng" dirty="0"/>
              <a:t>Model Architecture</a:t>
            </a:r>
          </a:p>
        </p:txBody>
      </p:sp>
      <p:sp>
        <p:nvSpPr>
          <p:cNvPr id="53" name="TextBox 52">
            <a:extLst>
              <a:ext uri="{FF2B5EF4-FFF2-40B4-BE49-F238E27FC236}">
                <a16:creationId xmlns:a16="http://schemas.microsoft.com/office/drawing/2014/main" id="{2FC5E1EB-36A1-477F-9E02-056F3F00D00F}"/>
              </a:ext>
            </a:extLst>
          </p:cNvPr>
          <p:cNvSpPr txBox="1"/>
          <p:nvPr/>
        </p:nvSpPr>
        <p:spPr>
          <a:xfrm>
            <a:off x="2699849" y="3990611"/>
            <a:ext cx="2730081" cy="369332"/>
          </a:xfrm>
          <a:prstGeom prst="rect">
            <a:avLst/>
          </a:prstGeom>
          <a:noFill/>
        </p:spPr>
        <p:txBody>
          <a:bodyPr wrap="square" rtlCol="0">
            <a:spAutoFit/>
          </a:bodyPr>
          <a:lstStyle/>
          <a:p>
            <a:pPr algn="ctr"/>
            <a:r>
              <a:rPr lang="en-CA" dirty="0"/>
              <a:t>Sample Training Set </a:t>
            </a:r>
          </a:p>
        </p:txBody>
      </p:sp>
      <p:sp>
        <p:nvSpPr>
          <p:cNvPr id="28" name="TextBox 27">
            <a:extLst>
              <a:ext uri="{FF2B5EF4-FFF2-40B4-BE49-F238E27FC236}">
                <a16:creationId xmlns:a16="http://schemas.microsoft.com/office/drawing/2014/main" id="{2C4C89C4-774B-43EA-ABA2-7996CB1D34A9}"/>
              </a:ext>
            </a:extLst>
          </p:cNvPr>
          <p:cNvSpPr txBox="1"/>
          <p:nvPr/>
        </p:nvSpPr>
        <p:spPr>
          <a:xfrm>
            <a:off x="757169" y="6691342"/>
            <a:ext cx="6096000" cy="215444"/>
          </a:xfrm>
          <a:prstGeom prst="rect">
            <a:avLst/>
          </a:prstGeom>
          <a:noFill/>
        </p:spPr>
        <p:txBody>
          <a:bodyPr wrap="square">
            <a:spAutoFit/>
          </a:bodyPr>
          <a:lstStyle/>
          <a:p>
            <a:r>
              <a:rPr lang="en-US" sz="800" dirty="0">
                <a:effectLst/>
                <a:latin typeface="Calibri" panose="020F0502020204030204" pitchFamily="34" charset="0"/>
                <a:ea typeface="Calibri" panose="020F0502020204030204" pitchFamily="34" charset="0"/>
                <a:cs typeface="Arial" panose="020B0604020202020204" pitchFamily="34" charset="0"/>
              </a:rPr>
              <a:t>Berkley Deep Drive - </a:t>
            </a:r>
            <a:r>
              <a:rPr lang="en-US" sz="800" u="sng" dirty="0">
                <a:effectLst/>
                <a:latin typeface="Calibri" panose="020F0502020204030204" pitchFamily="34" charset="0"/>
                <a:ea typeface="Calibri" panose="020F0502020204030204" pitchFamily="34" charset="0"/>
                <a:cs typeface="Arial" panose="020B0604020202020204" pitchFamily="34" charset="0"/>
              </a:rPr>
              <a:t>https://bdd-data.berkeley.edu</a:t>
            </a:r>
            <a:endParaRPr lang="en-CA" sz="400" dirty="0"/>
          </a:p>
        </p:txBody>
      </p:sp>
      <p:grpSp>
        <p:nvGrpSpPr>
          <p:cNvPr id="12" name="Group 11">
            <a:extLst>
              <a:ext uri="{FF2B5EF4-FFF2-40B4-BE49-F238E27FC236}">
                <a16:creationId xmlns:a16="http://schemas.microsoft.com/office/drawing/2014/main" id="{6BD4D535-18A3-4FC9-927B-3DE8E3FF3A0E}"/>
              </a:ext>
            </a:extLst>
          </p:cNvPr>
          <p:cNvGrpSpPr/>
          <p:nvPr/>
        </p:nvGrpSpPr>
        <p:grpSpPr>
          <a:xfrm>
            <a:off x="6999504" y="609657"/>
            <a:ext cx="3966802" cy="5883218"/>
            <a:chOff x="7747019" y="301751"/>
            <a:chExt cx="3966802" cy="5883218"/>
          </a:xfrm>
        </p:grpSpPr>
        <p:sp>
          <p:nvSpPr>
            <p:cNvPr id="10" name="Left Brace 9">
              <a:extLst>
                <a:ext uri="{FF2B5EF4-FFF2-40B4-BE49-F238E27FC236}">
                  <a16:creationId xmlns:a16="http://schemas.microsoft.com/office/drawing/2014/main" id="{379F2CE5-FDE5-4FBD-BE62-DEC91E702E94}"/>
                </a:ext>
              </a:extLst>
            </p:cNvPr>
            <p:cNvSpPr/>
            <p:nvPr/>
          </p:nvSpPr>
          <p:spPr>
            <a:xfrm>
              <a:off x="8181551" y="903306"/>
              <a:ext cx="331364" cy="1701511"/>
            </a:xfrm>
            <a:prstGeom prst="leftBrace">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9" name="Group 8">
              <a:extLst>
                <a:ext uri="{FF2B5EF4-FFF2-40B4-BE49-F238E27FC236}">
                  <a16:creationId xmlns:a16="http://schemas.microsoft.com/office/drawing/2014/main" id="{A4CF3985-3CE1-427D-B198-827560FED29D}"/>
                </a:ext>
              </a:extLst>
            </p:cNvPr>
            <p:cNvGrpSpPr/>
            <p:nvPr/>
          </p:nvGrpSpPr>
          <p:grpSpPr>
            <a:xfrm>
              <a:off x="7747019" y="301751"/>
              <a:ext cx="3966802" cy="5883218"/>
              <a:chOff x="7747019" y="301751"/>
              <a:chExt cx="3966802" cy="5883218"/>
            </a:xfrm>
          </p:grpSpPr>
          <p:sp>
            <p:nvSpPr>
              <p:cNvPr id="11" name="TextBox 10">
                <a:extLst>
                  <a:ext uri="{FF2B5EF4-FFF2-40B4-BE49-F238E27FC236}">
                    <a16:creationId xmlns:a16="http://schemas.microsoft.com/office/drawing/2014/main" id="{267D0B80-649C-4B7F-863E-E6A5FD99FBCD}"/>
                  </a:ext>
                </a:extLst>
              </p:cNvPr>
              <p:cNvSpPr txBox="1"/>
              <p:nvPr/>
            </p:nvSpPr>
            <p:spPr>
              <a:xfrm>
                <a:off x="7747019" y="1565308"/>
                <a:ext cx="570451" cy="377505"/>
              </a:xfrm>
              <a:prstGeom prst="rect">
                <a:avLst/>
              </a:prstGeom>
              <a:noFill/>
            </p:spPr>
            <p:txBody>
              <a:bodyPr wrap="square" rtlCol="0">
                <a:spAutoFit/>
              </a:bodyPr>
              <a:lstStyle/>
              <a:p>
                <a:r>
                  <a:rPr lang="en-CA" dirty="0"/>
                  <a:t>4X</a:t>
                </a:r>
              </a:p>
            </p:txBody>
          </p:sp>
          <p:pic>
            <p:nvPicPr>
              <p:cNvPr id="4" name="Picture 3" descr="Diagram&#10;&#10;Description automatically generated">
                <a:extLst>
                  <a:ext uri="{FF2B5EF4-FFF2-40B4-BE49-F238E27FC236}">
                    <a16:creationId xmlns:a16="http://schemas.microsoft.com/office/drawing/2014/main" id="{23782394-1F35-41F9-8493-6DFA4FBEC364}"/>
                  </a:ext>
                </a:extLst>
              </p:cNvPr>
              <p:cNvPicPr>
                <a:picLocks noChangeAspect="1"/>
              </p:cNvPicPr>
              <p:nvPr/>
            </p:nvPicPr>
            <p:blipFill rotWithShape="1">
              <a:blip r:embed="rId3">
                <a:extLst>
                  <a:ext uri="{28A0092B-C50C-407E-A947-70E740481C1C}">
                    <a14:useLocalDpi xmlns:a14="http://schemas.microsoft.com/office/drawing/2010/main" val="0"/>
                  </a:ext>
                </a:extLst>
              </a:blip>
              <a:srcRect b="72038"/>
              <a:stretch/>
            </p:blipFill>
            <p:spPr>
              <a:xfrm>
                <a:off x="8453390" y="301751"/>
                <a:ext cx="3240000" cy="3054318"/>
              </a:xfrm>
              <a:prstGeom prst="rect">
                <a:avLst/>
              </a:prstGeom>
            </p:spPr>
          </p:pic>
          <p:pic>
            <p:nvPicPr>
              <p:cNvPr id="6" name="Picture 5" descr="Diagram&#10;&#10;Description automatically generated">
                <a:extLst>
                  <a:ext uri="{FF2B5EF4-FFF2-40B4-BE49-F238E27FC236}">
                    <a16:creationId xmlns:a16="http://schemas.microsoft.com/office/drawing/2014/main" id="{53B7B356-11D0-4058-A928-C02FFE786D68}"/>
                  </a:ext>
                </a:extLst>
              </p:cNvPr>
              <p:cNvPicPr>
                <a:picLocks noChangeAspect="1"/>
              </p:cNvPicPr>
              <p:nvPr/>
            </p:nvPicPr>
            <p:blipFill rotWithShape="1">
              <a:blip r:embed="rId3">
                <a:extLst>
                  <a:ext uri="{28A0092B-C50C-407E-A947-70E740481C1C}">
                    <a14:useLocalDpi xmlns:a14="http://schemas.microsoft.com/office/drawing/2010/main" val="0"/>
                  </a:ext>
                </a:extLst>
              </a:blip>
              <a:srcRect t="74048"/>
              <a:stretch/>
            </p:blipFill>
            <p:spPr>
              <a:xfrm>
                <a:off x="8473821" y="3350180"/>
                <a:ext cx="3240000" cy="2834789"/>
              </a:xfrm>
              <a:prstGeom prst="rect">
                <a:avLst/>
              </a:prstGeom>
            </p:spPr>
          </p:pic>
        </p:grpSp>
      </p:grpSp>
      <p:grpSp>
        <p:nvGrpSpPr>
          <p:cNvPr id="8" name="Group 7">
            <a:extLst>
              <a:ext uri="{FF2B5EF4-FFF2-40B4-BE49-F238E27FC236}">
                <a16:creationId xmlns:a16="http://schemas.microsoft.com/office/drawing/2014/main" id="{AE08B089-BE55-467A-9ADC-4DE7A0394227}"/>
              </a:ext>
            </a:extLst>
          </p:cNvPr>
          <p:cNvGrpSpPr/>
          <p:nvPr/>
        </p:nvGrpSpPr>
        <p:grpSpPr>
          <a:xfrm>
            <a:off x="838200" y="4356580"/>
            <a:ext cx="6517599" cy="2398327"/>
            <a:chOff x="722805" y="4068914"/>
            <a:chExt cx="6680231" cy="2508345"/>
          </a:xfrm>
        </p:grpSpPr>
        <p:pic>
          <p:nvPicPr>
            <p:cNvPr id="32" name="Picture 31" descr="A group of cars on a road&#10;&#10;Description automatically generated with medium confidence">
              <a:extLst>
                <a:ext uri="{FF2B5EF4-FFF2-40B4-BE49-F238E27FC236}">
                  <a16:creationId xmlns:a16="http://schemas.microsoft.com/office/drawing/2014/main" id="{0063EBC7-AC73-48BF-8B4A-5342B8060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05" y="4068915"/>
              <a:ext cx="2227106" cy="1252747"/>
            </a:xfrm>
            <a:prstGeom prst="rect">
              <a:avLst/>
            </a:prstGeom>
          </p:spPr>
        </p:pic>
        <p:pic>
          <p:nvPicPr>
            <p:cNvPr id="34" name="Picture 33" descr="A picture containing text, road, street, outdoor&#10;&#10;Description automatically generated">
              <a:extLst>
                <a:ext uri="{FF2B5EF4-FFF2-40B4-BE49-F238E27FC236}">
                  <a16:creationId xmlns:a16="http://schemas.microsoft.com/office/drawing/2014/main" id="{6A9CC3E3-385E-4BB5-9DE2-AE08C1AA3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892" y="5321662"/>
              <a:ext cx="2227106" cy="1252747"/>
            </a:xfrm>
            <a:prstGeom prst="rect">
              <a:avLst/>
            </a:prstGeom>
          </p:spPr>
        </p:pic>
        <p:pic>
          <p:nvPicPr>
            <p:cNvPr id="35" name="Picture 34" descr="Cars on a street at night&#10;&#10;Description automatically generated with medium confidence">
              <a:extLst>
                <a:ext uri="{FF2B5EF4-FFF2-40B4-BE49-F238E27FC236}">
                  <a16:creationId xmlns:a16="http://schemas.microsoft.com/office/drawing/2014/main" id="{B39F1D15-9DCD-4FD5-9993-864558F02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9911" y="4068914"/>
              <a:ext cx="2227106" cy="1252747"/>
            </a:xfrm>
            <a:prstGeom prst="rect">
              <a:avLst/>
            </a:prstGeom>
          </p:spPr>
        </p:pic>
        <p:pic>
          <p:nvPicPr>
            <p:cNvPr id="36" name="Picture 35" descr="A picture containing text, outdoor, building, road&#10;&#10;Description automatically generated">
              <a:extLst>
                <a:ext uri="{FF2B5EF4-FFF2-40B4-BE49-F238E27FC236}">
                  <a16:creationId xmlns:a16="http://schemas.microsoft.com/office/drawing/2014/main" id="{EB099A04-4D78-4CD3-B621-1D37E2E7C9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5930" y="4069194"/>
              <a:ext cx="2227106" cy="1252747"/>
            </a:xfrm>
            <a:prstGeom prst="rect">
              <a:avLst/>
            </a:prstGeom>
          </p:spPr>
        </p:pic>
        <p:pic>
          <p:nvPicPr>
            <p:cNvPr id="38" name="Picture 37" descr="A car driving on a road&#10;&#10;Description automatically generated with medium confidence">
              <a:extLst>
                <a:ext uri="{FF2B5EF4-FFF2-40B4-BE49-F238E27FC236}">
                  <a16:creationId xmlns:a16="http://schemas.microsoft.com/office/drawing/2014/main" id="{72FAD8A4-7140-4459-86D5-E4BAA18C43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9911" y="5324512"/>
              <a:ext cx="2227106" cy="1252747"/>
            </a:xfrm>
            <a:prstGeom prst="rect">
              <a:avLst/>
            </a:prstGeom>
          </p:spPr>
        </p:pic>
        <p:pic>
          <p:nvPicPr>
            <p:cNvPr id="40" name="Picture 39" descr="A picture containing text, sky, scene, way&#10;&#10;Description automatically generated">
              <a:extLst>
                <a:ext uri="{FF2B5EF4-FFF2-40B4-BE49-F238E27FC236}">
                  <a16:creationId xmlns:a16="http://schemas.microsoft.com/office/drawing/2014/main" id="{BBA121F2-BFBE-4BEF-8DCB-217F129CD4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5930" y="5318303"/>
              <a:ext cx="2227106" cy="1252747"/>
            </a:xfrm>
            <a:prstGeom prst="rect">
              <a:avLst/>
            </a:prstGeom>
          </p:spPr>
        </p:pic>
        <p:sp>
          <p:nvSpPr>
            <p:cNvPr id="42" name="TextBox 41">
              <a:extLst>
                <a:ext uri="{FF2B5EF4-FFF2-40B4-BE49-F238E27FC236}">
                  <a16:creationId xmlns:a16="http://schemas.microsoft.com/office/drawing/2014/main" id="{1E665F02-0AFF-4BCE-B4C6-529BF5F2A131}"/>
                </a:ext>
              </a:extLst>
            </p:cNvPr>
            <p:cNvSpPr txBox="1"/>
            <p:nvPr/>
          </p:nvSpPr>
          <p:spPr>
            <a:xfrm>
              <a:off x="767846" y="4136373"/>
              <a:ext cx="511464" cy="369332"/>
            </a:xfrm>
            <a:prstGeom prst="rect">
              <a:avLst/>
            </a:prstGeom>
            <a:solidFill>
              <a:schemeClr val="bg1"/>
            </a:solidFill>
          </p:spPr>
          <p:txBody>
            <a:bodyPr wrap="square" rtlCol="0">
              <a:spAutoFit/>
            </a:bodyPr>
            <a:lstStyle/>
            <a:p>
              <a:pPr algn="ctr"/>
              <a:r>
                <a:rPr lang="en-CA" dirty="0">
                  <a:solidFill>
                    <a:srgbClr val="00B050"/>
                  </a:solidFill>
                </a:rPr>
                <a:t>Car</a:t>
              </a:r>
            </a:p>
          </p:txBody>
        </p:sp>
        <p:sp>
          <p:nvSpPr>
            <p:cNvPr id="44" name="TextBox 43">
              <a:extLst>
                <a:ext uri="{FF2B5EF4-FFF2-40B4-BE49-F238E27FC236}">
                  <a16:creationId xmlns:a16="http://schemas.microsoft.com/office/drawing/2014/main" id="{EA79301E-5E0D-4AB5-95A5-D628BD876E10}"/>
                </a:ext>
              </a:extLst>
            </p:cNvPr>
            <p:cNvSpPr txBox="1"/>
            <p:nvPr/>
          </p:nvSpPr>
          <p:spPr>
            <a:xfrm>
              <a:off x="767846" y="5380265"/>
              <a:ext cx="511464" cy="369332"/>
            </a:xfrm>
            <a:prstGeom prst="rect">
              <a:avLst/>
            </a:prstGeom>
            <a:solidFill>
              <a:schemeClr val="bg1"/>
            </a:solidFill>
          </p:spPr>
          <p:txBody>
            <a:bodyPr wrap="square" rtlCol="0">
              <a:spAutoFit/>
            </a:bodyPr>
            <a:lstStyle/>
            <a:p>
              <a:pPr algn="ctr"/>
              <a:r>
                <a:rPr lang="en-CA" dirty="0">
                  <a:solidFill>
                    <a:srgbClr val="00B050"/>
                  </a:solidFill>
                </a:rPr>
                <a:t>Car</a:t>
              </a:r>
            </a:p>
          </p:txBody>
        </p:sp>
        <p:sp>
          <p:nvSpPr>
            <p:cNvPr id="46" name="TextBox 45">
              <a:extLst>
                <a:ext uri="{FF2B5EF4-FFF2-40B4-BE49-F238E27FC236}">
                  <a16:creationId xmlns:a16="http://schemas.microsoft.com/office/drawing/2014/main" id="{8F5B33DB-218D-4AFB-A752-D9A5AEB19ECD}"/>
                </a:ext>
              </a:extLst>
            </p:cNvPr>
            <p:cNvSpPr txBox="1"/>
            <p:nvPr/>
          </p:nvSpPr>
          <p:spPr>
            <a:xfrm>
              <a:off x="3020265" y="4118330"/>
              <a:ext cx="511464" cy="369332"/>
            </a:xfrm>
            <a:prstGeom prst="rect">
              <a:avLst/>
            </a:prstGeom>
            <a:solidFill>
              <a:schemeClr val="bg1"/>
            </a:solidFill>
          </p:spPr>
          <p:txBody>
            <a:bodyPr wrap="square" rtlCol="0">
              <a:spAutoFit/>
            </a:bodyPr>
            <a:lstStyle/>
            <a:p>
              <a:pPr algn="ctr"/>
              <a:r>
                <a:rPr lang="en-CA" dirty="0">
                  <a:solidFill>
                    <a:srgbClr val="00B050"/>
                  </a:solidFill>
                </a:rPr>
                <a:t>Car</a:t>
              </a:r>
            </a:p>
          </p:txBody>
        </p:sp>
        <p:sp>
          <p:nvSpPr>
            <p:cNvPr id="48" name="TextBox 47">
              <a:extLst>
                <a:ext uri="{FF2B5EF4-FFF2-40B4-BE49-F238E27FC236}">
                  <a16:creationId xmlns:a16="http://schemas.microsoft.com/office/drawing/2014/main" id="{71690327-54C3-4270-83BF-FBFA92A6C47D}"/>
                </a:ext>
              </a:extLst>
            </p:cNvPr>
            <p:cNvSpPr txBox="1"/>
            <p:nvPr/>
          </p:nvSpPr>
          <p:spPr>
            <a:xfrm>
              <a:off x="3020265" y="5357886"/>
              <a:ext cx="511464" cy="369332"/>
            </a:xfrm>
            <a:prstGeom prst="rect">
              <a:avLst/>
            </a:prstGeom>
            <a:solidFill>
              <a:schemeClr val="bg1"/>
            </a:solidFill>
          </p:spPr>
          <p:txBody>
            <a:bodyPr wrap="square" rtlCol="0">
              <a:spAutoFit/>
            </a:bodyPr>
            <a:lstStyle/>
            <a:p>
              <a:pPr algn="ctr"/>
              <a:r>
                <a:rPr lang="en-CA" dirty="0">
                  <a:solidFill>
                    <a:srgbClr val="00B050"/>
                  </a:solidFill>
                </a:rPr>
                <a:t>Car</a:t>
              </a:r>
            </a:p>
          </p:txBody>
        </p:sp>
        <p:sp>
          <p:nvSpPr>
            <p:cNvPr id="50" name="TextBox 49">
              <a:extLst>
                <a:ext uri="{FF2B5EF4-FFF2-40B4-BE49-F238E27FC236}">
                  <a16:creationId xmlns:a16="http://schemas.microsoft.com/office/drawing/2014/main" id="{CD4CF011-77E6-475C-BA2F-4C63749E8CB7}"/>
                </a:ext>
              </a:extLst>
            </p:cNvPr>
            <p:cNvSpPr txBox="1"/>
            <p:nvPr/>
          </p:nvSpPr>
          <p:spPr>
            <a:xfrm>
              <a:off x="5216011" y="4109953"/>
              <a:ext cx="511464" cy="369332"/>
            </a:xfrm>
            <a:prstGeom prst="rect">
              <a:avLst/>
            </a:prstGeom>
            <a:solidFill>
              <a:schemeClr val="bg1"/>
            </a:solidFill>
          </p:spPr>
          <p:txBody>
            <a:bodyPr wrap="square" rtlCol="0">
              <a:spAutoFit/>
            </a:bodyPr>
            <a:lstStyle/>
            <a:p>
              <a:pPr algn="ctr"/>
              <a:r>
                <a:rPr lang="en-CA" dirty="0">
                  <a:solidFill>
                    <a:srgbClr val="00B050"/>
                  </a:solidFill>
                </a:rPr>
                <a:t>Car</a:t>
              </a:r>
            </a:p>
          </p:txBody>
        </p:sp>
        <p:sp>
          <p:nvSpPr>
            <p:cNvPr id="54" name="TextBox 53">
              <a:extLst>
                <a:ext uri="{FF2B5EF4-FFF2-40B4-BE49-F238E27FC236}">
                  <a16:creationId xmlns:a16="http://schemas.microsoft.com/office/drawing/2014/main" id="{723D3462-EE4B-4FA9-84C5-CC5CEFDE19B4}"/>
                </a:ext>
              </a:extLst>
            </p:cNvPr>
            <p:cNvSpPr txBox="1"/>
            <p:nvPr/>
          </p:nvSpPr>
          <p:spPr>
            <a:xfrm>
              <a:off x="5216011" y="5353845"/>
              <a:ext cx="897032" cy="369332"/>
            </a:xfrm>
            <a:prstGeom prst="rect">
              <a:avLst/>
            </a:prstGeom>
            <a:solidFill>
              <a:schemeClr val="bg1"/>
            </a:solidFill>
          </p:spPr>
          <p:txBody>
            <a:bodyPr wrap="square" rtlCol="0">
              <a:spAutoFit/>
            </a:bodyPr>
            <a:lstStyle/>
            <a:p>
              <a:pPr algn="ctr"/>
              <a:r>
                <a:rPr lang="en-CA" dirty="0">
                  <a:solidFill>
                    <a:srgbClr val="FF0000"/>
                  </a:solidFill>
                </a:rPr>
                <a:t>No Car</a:t>
              </a:r>
            </a:p>
          </p:txBody>
        </p:sp>
      </p:grpSp>
      <p:pic>
        <p:nvPicPr>
          <p:cNvPr id="8194" name="Picture 2" descr="TensorFlow is in a relationship with Keras — Introducing TF 2.0 | by  Muhammad Zaid | Towards Data Science">
            <a:extLst>
              <a:ext uri="{FF2B5EF4-FFF2-40B4-BE49-F238E27FC236}">
                <a16:creationId xmlns:a16="http://schemas.microsoft.com/office/drawing/2014/main" id="{0EE8C435-D7A6-45FE-B51D-309609F4AB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9536" y="104174"/>
            <a:ext cx="1596355" cy="67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824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7959</TotalTime>
  <Words>1708</Words>
  <Application>Microsoft Office PowerPoint</Application>
  <PresentationFormat>Widescreen</PresentationFormat>
  <Paragraphs>144</Paragraphs>
  <Slides>12</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BemboMTPro-Regular</vt:lpstr>
      <vt:lpstr>Calibri</vt:lpstr>
      <vt:lpstr>Calibri Light</vt:lpstr>
      <vt:lpstr>CMMI10</vt:lpstr>
      <vt:lpstr>CMMI7</vt:lpstr>
      <vt:lpstr>CMR10</vt:lpstr>
      <vt:lpstr>CMR7</vt:lpstr>
      <vt:lpstr>CMSY10</vt:lpstr>
      <vt:lpstr>TimesLTStd-Roman</vt:lpstr>
      <vt:lpstr>Times-Roman</vt:lpstr>
      <vt:lpstr>Office Theme</vt:lpstr>
      <vt:lpstr>SYSC 5108 – Deep Learning  Image Recognition: Using Deep Neural Networks for Traffic Light Managment </vt:lpstr>
      <vt:lpstr>Motivation</vt:lpstr>
      <vt:lpstr>Machine Learning – Image Recognition</vt:lpstr>
      <vt:lpstr>Why Image Recognition?</vt:lpstr>
      <vt:lpstr>Goal</vt:lpstr>
      <vt:lpstr>Goal</vt:lpstr>
      <vt:lpstr>Convolution Neural Networks (CNN)</vt:lpstr>
      <vt:lpstr>Pooling</vt:lpstr>
      <vt:lpstr>Model Architecture</vt:lpstr>
      <vt:lpstr>Results</vt:lpstr>
      <vt:lpstr>Results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Algorithms to Reconstruct Channels Based on Limited CSI Feedback</dc:title>
  <dc:creator>Jon Menard</dc:creator>
  <cp:lastModifiedBy>Jon Menard</cp:lastModifiedBy>
  <cp:revision>253</cp:revision>
  <dcterms:created xsi:type="dcterms:W3CDTF">2022-03-01T15:08:30Z</dcterms:created>
  <dcterms:modified xsi:type="dcterms:W3CDTF">2022-04-12T23:49:13Z</dcterms:modified>
</cp:coreProperties>
</file>